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7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5C233-52AF-4708-BF2D-39D79F3F301E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DD3A-5C5D-464F-82BA-86480A9FDC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36194" y="1571612"/>
            <a:ext cx="835064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ТЕОРИЯ ЗНАНИЙ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РАЗРАБОТКЕ АПИМ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076056" y="4509120"/>
            <a:ext cx="36701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В.Н. Козлов, </a:t>
            </a: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А.С. Масленников,</a:t>
            </a: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В.Н.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Кимков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В.Л. Петров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59323"/>
            <a:ext cx="90011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ТЕОРИЯ ЗНАНИЙ В ОБРАЗОВАНИИ РОССИИ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85728"/>
            <a:ext cx="8643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/>
              <a:t>(какова роль интеллектуальных технологий в российском образовании?)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857232"/>
          <a:ext cx="8501122" cy="1124077"/>
        </p:xfrm>
        <a:graphic>
          <a:graphicData uri="http://schemas.openxmlformats.org/drawingml/2006/table">
            <a:tbl>
              <a:tblPr/>
              <a:tblGrid>
                <a:gridCol w="2071702"/>
                <a:gridCol w="6429420"/>
              </a:tblGrid>
              <a:tr h="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интегральная совокупность компетенций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Компетенции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 это знания, умения, навыки (ЗУН) в определенной профессиональной области и социально-личностные качества, обеспечивающие успешность деятельности выпускников.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285720" y="2257437"/>
            <a:ext cx="8358246" cy="3529017"/>
          </a:xfrm>
          <a:prstGeom prst="ellipse">
            <a:avLst/>
          </a:prstGeom>
          <a:noFill/>
          <a:ln w="57150" cmpd="thinThick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3071802" y="3293950"/>
            <a:ext cx="0" cy="1982871"/>
          </a:xfrm>
          <a:prstGeom prst="line">
            <a:avLst/>
          </a:prstGeom>
          <a:noFill/>
          <a:ln w="57150" cmpd="thinThick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1523866" y="2838563"/>
            <a:ext cx="5743818" cy="414419"/>
          </a:xfrm>
          <a:prstGeom prst="roundRect">
            <a:avLst>
              <a:gd name="adj" fmla="val 16667"/>
            </a:avLst>
          </a:prstGeom>
          <a:noFill/>
          <a:ln w="57150" cmpd="thinThick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КОМПЕТЕНТНОСТЬ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5357818" y="3561620"/>
            <a:ext cx="2253852" cy="149331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СОЦИАЛЬНО-ЛИЧНОСТНЫЕ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КАЧЕСТВА,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ОБЕСПЕЧИВАЮЩИЕ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УСПЕШНОСТЬ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143240" y="3776460"/>
            <a:ext cx="2060868" cy="119629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ПРИМЕНЯТЬ 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ЗНАНИЯ, УМЕНИЯ, НАВЫКИ 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928662" y="3792896"/>
            <a:ext cx="2039538" cy="85818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СПОСОБНОСТЬ, ГОТОВНОСТЬ И НЕОБХОДИМОСТЬ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5286380" y="3374955"/>
            <a:ext cx="0" cy="1982871"/>
          </a:xfrm>
          <a:prstGeom prst="line">
            <a:avLst/>
          </a:prstGeom>
          <a:noFill/>
          <a:ln w="57150" cmpd="thinThick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786050" y="6000768"/>
            <a:ext cx="3367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 определению компетентности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868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 актуальности разработки </a:t>
            </a:r>
            <a:r>
              <a:rPr lang="ru-RU" dirty="0" err="1"/>
              <a:t>компетентностных</a:t>
            </a:r>
            <a:r>
              <a:rPr lang="ru-RU" dirty="0"/>
              <a:t> моделей содержания образования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428604"/>
            <a:ext cx="3239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(как использовать ИНТ и ТНЗ ?)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053670"/>
          <a:ext cx="8572560" cy="5018536"/>
        </p:xfrm>
        <a:graphic>
          <a:graphicData uri="http://schemas.openxmlformats.org/drawingml/2006/table">
            <a:tbl>
              <a:tblPr/>
              <a:tblGrid>
                <a:gridCol w="6215106"/>
                <a:gridCol w="2357454"/>
              </a:tblGrid>
              <a:tr h="16502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Определения компетенций и компетентностей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Авторы, источник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440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Понятие «</a:t>
                      </a: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(competence)» необходимо для объяснения парадоксальной, весьма распространенной ситуации, в которой высокие оценки по изученным учебным дисциплинам не прогнозировали ни успех выпускников учебных заведений в жизни, ни эффективное выполнение ими профессиональной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Дэвид К. Макклелланд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039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– мотивированная способность к выполнению какой-то работы на приемлемом уровне.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J. </a:t>
                      </a:r>
                      <a:r>
                        <a:rPr lang="en-US" sz="1200">
                          <a:latin typeface="Times New Roman"/>
                          <a:ea typeface="Times New Roman"/>
                        </a:rPr>
                        <a:t>Raven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098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Четыре способа определения компетенций</a:t>
                      </a:r>
                      <a:r>
                        <a:rPr lang="ru-RU" sz="1200" i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параметрах личности;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выполнении задач и деятельности;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выполнении производственной деятельности;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компетенции, основанные на управлении результатами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«Глоссарий терминов рынка труда, разработки образовательных программ и учебных планов» европейского фонда образования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117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Определение пяти ключевых компетенций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, которыми должны обладать молодые европейцы: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политические и социальные компетенции для развития демократических институтов;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 для жизни в поликультурной среде;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мастерство устной и письменной коммуникации;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компетенции доступа к информации;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– способность учиться на протяжении всей жизни.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Совет Европы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59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– понятие, охватывающее способности, готовности, знание, поведение, необходимые для определенной деятельности (профессиональные, методические и социальные компетенции).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С. Адам, Г. Влуменштейн и др.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136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интерпретируется как потенциал ситуативно-адекватной возможности деятельности в весьма широко рассматриваемых полях. </a:t>
                      </a:r>
                      <a:br>
                        <a:rPr lang="ru-RU" sz="1200">
                          <a:latin typeface="Times New Roman"/>
                          <a:ea typeface="Times New Roman"/>
                        </a:rPr>
                      </a:b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Компетенция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– это образовательный успех относительно конкретного обучающегося, его способностей и пригодностей к собственно ответственному действию в широком контексте профессиональных, культурных, экономических и социальных отношений.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Стандарты в европейском профессиональном образовании: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характеристики 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компетентностного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подхода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643998" cy="6096000"/>
        </p:xfrm>
        <a:graphic>
          <a:graphicData uri="http://schemas.openxmlformats.org/drawingml/2006/table">
            <a:tbl>
              <a:tblPr/>
              <a:tblGrid>
                <a:gridCol w="6357982"/>
                <a:gridCol w="2286016"/>
              </a:tblGrid>
              <a:tr h="200073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Определяется 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три типа компетенций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профессиональные,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личностные (персональные),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социальные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Профессиональные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означают готовность и способность выпускников на основе знаний и умений целесообразно (в соответствии с требованиями «дела»), методически организованно и самостоятельно решать соответствующие проблемы и задачи, а также оценивать результаты своей деятельности.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Личностные (персональные) 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представляют собой готовность и способность индивидуума осмысливать, самооценивать и презентировать шансы своего развития, принимая во внимание требования и ограничения со стороны семьи, профессии и общественной жизни; кроме того, эти компетенции включают в себя способность проявлять свои дарования, осмысливать и развивать свои жизненные планы и амбиции. Личностные (персональные) компетенции охватывают такие личностные качества, как самостоятельность, критическое конструктивное мышление, надежность, самоуважение, осознание ответственности и долга. К их числу также принадлежат развитые осознанные ценностные представления и саморефлектирующая ориентация на ценности.</a:t>
                      </a:r>
                      <a:br>
                        <a:rPr lang="ru-RU" sz="1000">
                          <a:latin typeface="Times New Roman"/>
                          <a:ea typeface="Times New Roman"/>
                        </a:rPr>
                      </a:b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Социальные компетенции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 означают готовность и способность формироваться и жить в социальном взаимодействии, учитывать изменения и потребности в самоадаптации, понимать и соблюдать правила и принципы рациональной дискуссии, ведущей к достижению согласия с другими.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Учебный план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(стандарт), принятый в Германии 1 декабря 2000 года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261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В рамках проекта была предпринята попытка определить </a:t>
                      </a:r>
                      <a:r>
                        <a:rPr lang="ru-RU" sz="1000" b="1">
                          <a:latin typeface="Times New Roman"/>
                          <a:ea typeface="Times New Roman"/>
                        </a:rPr>
                        <a:t>набор компетенций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общих для всех степеней. Первоначально был составлен список 85 умений и компетенций, выделенных как значимые институтами высшего образования и компаниями.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По рабочей классификации были выделены три категории компетенций: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инструментальные,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межличностные,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системные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Инструментальные компетенции</a:t>
                      </a:r>
                      <a:r>
                        <a:rPr lang="ru-RU" sz="10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– когнитивные способности, способность понимать и использовать идеи и соображения; методологические способности, способность понимать и управлять окружающей средой, организовывать время, выстраивать стратегии обучения, принятия решений и разрешения проблем; технологические умения, умения, связанные с использованием техники, компьютерные навыки и способности информационного управления; лингвистические умения, коммуникативные компетенции.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 i="1">
                          <a:latin typeface="Times New Roman"/>
                          <a:ea typeface="Times New Roman"/>
                        </a:rPr>
                        <a:t>Конкретизированный набор компетенций</a:t>
                      </a:r>
                      <a:r>
                        <a:rPr lang="ru-RU" sz="10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способности к анализу и синтезу;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к организации и планированию;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базовые общие знания;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базовые знания по профессии;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коммуникативные навыки в родном языке;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элементарные компьютерные навыки;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навыки управления информацией (способность извлекать и анализировать информацию из различных источников);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решать проблемы;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– способность принимать решения.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Проект «настройка образовательных структур» (европейская комиссия, европейская ассоциация университетов, в проекте приняли участие университеты из всех стран-участниц Болонского процесса)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320040"/>
          <a:ext cx="8715436" cy="6172200"/>
        </p:xfrm>
        <a:graphic>
          <a:graphicData uri="http://schemas.openxmlformats.org/drawingml/2006/table">
            <a:tbl>
              <a:tblPr/>
              <a:tblGrid>
                <a:gridCol w="6047718"/>
                <a:gridCol w="2667718"/>
              </a:tblGrid>
              <a:tr h="494270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Компетенции: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– инструментальные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 включающие когнитивные, методологические способности, технологические и лингвистические умения, связанные со способностью выражать чувства, способностью к критике и самокритике, а также с социальными умениями, такими как умение работать в команде и т.д.;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системные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как умения и способности, касающиеся целых систем.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Tuning project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Виды компетенций: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ключевые (key skills),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en-US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активные</a:t>
                      </a:r>
                      <a:r>
                        <a:rPr lang="en-US" sz="900">
                          <a:latin typeface="Times New Roman"/>
                          <a:ea typeface="Times New Roman"/>
                        </a:rPr>
                        <a:t> (core skills),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en-US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базовые</a:t>
                      </a:r>
                      <a:r>
                        <a:rPr lang="en-US" sz="900">
                          <a:latin typeface="Times New Roman"/>
                          <a:ea typeface="Times New Roman"/>
                        </a:rPr>
                        <a:t> (base skills).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Компетентностная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модель в образовании Великобритании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37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Компоненты компетентности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компетенции, которые выполняет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з н а н и 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по отношению к человеческой деятельности: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знание-описание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(описание окружающего мира и внутреннего состояния человека);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знание-объяснение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(выход на теоретический уровень);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синтезированное (или системное) знание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(синтез знаний, чтобы они стали единым целым);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знание-предсказание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(прогноз);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знание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900" i="1">
                          <a:latin typeface="Times New Roman"/>
                          <a:ea typeface="Times New Roman"/>
                        </a:rPr>
                        <a:t>intervention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(активное вмешательство в процесс);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контролирующее знание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(управление процессом познания);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– у м е н и 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умения мыслить критически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кооперативные умения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, то есть умения существовать в коллективе и работать в команде,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умения делать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осознанный и правильный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выбо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р…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Компетентностная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модель в образовании США, профессор Дж. Стретч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57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Times New Roman"/>
                        </a:rPr>
                        <a:t>Компетенции</a:t>
                      </a:r>
                      <a:r>
                        <a:rPr lang="ru-RU" sz="900" i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– это личностные качества, необходимые для выполнения определенных функций, решения определенных задач именно в данной организации.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М. Мелия, генеральный директор компании «ММ-КЛАСС»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514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Деятельностные (профессиональные) компетенции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– это готовность и способность целесообразно действовать в соответствии с требованиями дела; методически организованно и самостоятельно решать задачи и проблемы, а также самооценивать результаты своей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В.И. Байденко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676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Три основные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группы компетентностей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общие,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профессиональные,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академические.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В.И. Байденко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730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Трудовая компетенция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означает успешность решения набора сходных задач профессиональной деятельности на основе имеющихся знаний, умений, навыков необходимых черт личности.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Классификация компетенций:</a:t>
                      </a:r>
                      <a:endParaRPr lang="ru-RU" sz="9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ключевые, независимые от области профессиональной деятельности и присущих, в идеале, всем членам общества;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профессиональные, обеспечивающие основу для выбранной области деятельности;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– трудовые, связанные с выполнением работы на конкретном рабочем месте.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Для формирования компетенций каждого следующего уровня используются компетенции верхнего уровня. Технологическая компетенция – это владение знаниями, навыками и способностями для решения набора сходных профессиональных задач с использованием конкретной технологии.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Обобщенная статическая модель компетентности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специалиста (актуализация компетенций) представляет собой матрицу, каждой ячейке которой соответствует множество имеющихся компетенций определенного класса.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Классы компетенций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(строки матрицы): ключевые, профессиональные, трудовые. </a:t>
                      </a:r>
                      <a:r>
                        <a:rPr lang="ru-RU" sz="900" b="1">
                          <a:latin typeface="Times New Roman"/>
                          <a:ea typeface="Times New Roman"/>
                        </a:rPr>
                        <a:t>Классы компетенций</a:t>
                      </a:r>
                      <a:r>
                        <a:rPr lang="ru-RU" sz="900">
                          <a:latin typeface="Times New Roman"/>
                          <a:ea typeface="Times New Roman"/>
                        </a:rPr>
                        <a:t> (столбцы матрицы): социальные, персональные, технологические. Последнее описание можно рассматривать как системную характеристику компетенций (прим. авторов).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</a:rPr>
                        <a:t>С.А. </a:t>
                      </a:r>
                      <a:r>
                        <a:rPr lang="ru-RU" sz="900" dirty="0" err="1">
                          <a:latin typeface="Times New Roman"/>
                          <a:ea typeface="Times New Roman"/>
                        </a:rPr>
                        <a:t>Маруев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6" cy="6035040"/>
        </p:xfrm>
        <a:graphic>
          <a:graphicData uri="http://schemas.openxmlformats.org/drawingml/2006/table">
            <a:tbl>
              <a:tblPr/>
              <a:tblGrid>
                <a:gridCol w="6047720"/>
                <a:gridCol w="2667716"/>
              </a:tblGrid>
              <a:tr h="295564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актуальное, формируемое личностное качество, основывающаяся на знаниях, интеллектуально- и личностно-обусловленная социально-профессиональная характеристика человека.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Н. Хомский,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И.А. Зимняя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691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</a:rPr>
                        <a:t>Компетенция 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– предметная область, в которой индивид хорошо осведомлен и в которой он проявляет готовность к выполнению деятельности.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i="1">
                          <a:latin typeface="Times New Roman"/>
                          <a:ea typeface="Times New Roman"/>
                        </a:rPr>
                        <a:t>интегрированная характеристика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качеств личности, результат подготовки выпускника вуза для выполнения деятельности в определенных областях (компетенциях). 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Виды компетенций применительно к педагогической профессии: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общекультурные,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методологические,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предметно-ориентированные.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Ю.В. Фролов,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Д.А. Махотин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473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Компетентность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100" i="1">
                          <a:latin typeface="Times New Roman"/>
                          <a:ea typeface="Times New Roman"/>
                        </a:rPr>
                        <a:t>это интегральное свойство 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личности, характеризующее его стремление и способность (готовность) реализовать свой потенциал (знания, умения, опыт, личностные качества и др.) для успешной деятельности в определенной области.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Три основные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группы компетентностей</a:t>
                      </a:r>
                      <a:r>
                        <a:rPr lang="ru-RU" sz="1100" spc="5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общенаучной сфере, являющаяся базой соответствующей профессии,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широкой (инвариантной к различным специальностям) области профессиональной деятельности; 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компетентность в узкой (специальной) области профессиональной деятельности.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Ю.Г. Татур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255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Профессионально – педагогическая компетентность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реализуется через пять элементов или видов компетентностей: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специальная и профессиональная компетентность в области преподаваемой дисциплины;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методическая компетентность в области способов формирования знаний, умений у учащихся;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социально-педаг</a:t>
                      </a:r>
                      <a:r>
                        <a:rPr lang="en-US" sz="1100"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гическая компетентность в области процессов общения;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дифференциально-психологическая компетентность в области мотивов, способностей, направлений учащихся;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аутопсихологическая компетентность в области достоинств и недостатков собственной деятельности и личности.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Н.В. Кузьмина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018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</a:rPr>
                        <a:t>Элементы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структуры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профессиональной </a:t>
                      </a:r>
                      <a:r>
                        <a:rPr lang="ru-RU" sz="1100" b="1" spc="500">
                          <a:latin typeface="Times New Roman"/>
                          <a:ea typeface="Times New Roman"/>
                        </a:rPr>
                        <a:t>компетентности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 учителя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психологические и педагогические знания;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педагогические умения;</a:t>
                      </a:r>
                    </a:p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– профессиональные психологические позиции, установки учителя, требуемые от него профессией; личностные особенности, обеспечивающие овладение учителем профессиональными знаниями и умениями.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А.К. Маркова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142852"/>
            <a:ext cx="8286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 И ТЕОРИИ ЗНАНИЙ В НАЦИОНАЛЬНЫХ ИССЛЕДОВАТЕЛЬСКИХ УНИВЕРСИТЕТАХ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1438" y="785794"/>
            <a:ext cx="90011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применения интеллектуальных технологий в национальных исследовательских университетах.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Основу образования и научной деятельности НИУ составляют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исследовательская направленность.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42844" y="1857364"/>
            <a:ext cx="89297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ЗАДАЧИ НИУ: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инновационные и исследовательские технологии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НИУ реализуют: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436834"/>
          <a:ext cx="8429684" cy="3673468"/>
        </p:xfrm>
        <a:graphic>
          <a:graphicData uri="http://schemas.openxmlformats.org/drawingml/2006/table">
            <a:tbl>
              <a:tblPr/>
              <a:tblGrid>
                <a:gridCol w="2571768"/>
                <a:gridCol w="5857916"/>
              </a:tblGrid>
              <a:tr h="3063868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Подготовка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кадров для разработки перспективных технологических укладов на основе: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ориентацией подготовки кадров для обеспечения приоритетных направлений развития науки и техники, утвержденные Президентом Российской Федерации.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прогнозирования новых технологических укладов в научных и образовательных областях;  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создания адекватных стандартов образования, научной, международной и других видов деятельности НИУ;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  разработки и внедрения инновационных технологий обучения и контроля на основе согласованных моделей содержания теории знаний и интеллектуальных технологий.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Структура технологий </a:t>
                      </a: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определяется системными принципами подготовки кадров, которые сформулированы выше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14282" y="96260"/>
            <a:ext cx="87154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Высокие интеллектуальные технологии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(ВИТ)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совокупность организационных мероприятий, методов, системных средств, технологических установок, направленных на формирование новых знаний за рамками известных технологий, когда  имеется системная ориентация личности в рамках известных технологий с целью получения интеллектуального продукта для решения задач приоритетных направлений развития науки и формирования перспективных технологических укладов.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Весьма  значимыми  для  интеграции  образования  и  науки являются соответствующие эталоны и стандарты естественнонаучных и технических областей знания. В первом случае стандарты и эталоны знаний создаются преимущественно в классических университетах, а во втором – в технических университетах, соединяющих идею классического университетского образования с техникой.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2844" y="3214686"/>
            <a:ext cx="87154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«Критерии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инновационности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определяют критерии отличий классической исследовательской деятельности от инновационной исследовательской деятельности, позволяющих: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42844" y="4214818"/>
            <a:ext cx="428628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формировать объекты с принципиально новыми или существенно лучшими качественными свойствами на основе известных законов, явлений, принципов или методов.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6" y="4214818"/>
            <a:ext cx="371477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создать объекты опережающих технологических укладов;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428860" y="5637930"/>
            <a:ext cx="6357982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создать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объекты инноваций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сферах науки, техники или технологий, которые отличаются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инновационными качествами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 известных объектов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новыми законам, явлениям, принципам или методами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функционирования</a:t>
            </a:r>
            <a:endParaRPr lang="ru-RU" sz="16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572000" y="3857628"/>
            <a:ext cx="1143008" cy="35719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3786182" y="4572008"/>
            <a:ext cx="1714512" cy="2857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3143240" y="3857628"/>
            <a:ext cx="1214446" cy="285752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142852"/>
            <a:ext cx="4294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Средства обеспечения </a:t>
            </a:r>
            <a:r>
              <a:rPr lang="ru-RU" b="1" dirty="0" err="1"/>
              <a:t>инновационности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601204"/>
          <a:ext cx="8858312" cy="5971068"/>
        </p:xfrm>
        <a:graphic>
          <a:graphicData uri="http://schemas.openxmlformats.org/drawingml/2006/table">
            <a:tbl>
              <a:tblPr/>
              <a:tblGrid>
                <a:gridCol w="8858312"/>
              </a:tblGrid>
              <a:tr h="763107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«Структурный принцип».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Декомпозиция проблемы и агрегирование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</a:rPr>
                        <a:t>подпроблем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является одним из важнейших принципов: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декомпозиция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предполагает анализ и получение оценки 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проблемы на основе изучения свойств ее частей;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агрегирование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метод исследования на основе объединения подзадач в единую задачу.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77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«Взаимосвязанность и согласованность подпроблем»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необходима для учета всех свойств целого, разделенного на части:.–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 согласования взаимодействий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;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 развязывания взаимодействий;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i="1">
                          <a:latin typeface="Times New Roman"/>
                          <a:ea typeface="Times New Roman"/>
                        </a:rPr>
                        <a:t>– принцип прогнозирования взаимодействий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339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целеполаганий и ограничений».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Цели и ограничения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– главные категории 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принципа целеполагания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, используемые для формулировки задач.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893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допустимости, рациональности и оптимальности».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446">
                <a:tc>
                  <a:txBody>
                    <a:bodyPr/>
                    <a:lstStyle/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«Принцип ориентации на качественный результат»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138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«Интегрированный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триадный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принцип – «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целеполагание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–средство–результат».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Данный принцип требует рассмотрения проблемы в обобщенном варианте, когда анализируются:– соответствие целей и средств достижения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целей и средств достижения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соответствие целей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целей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соответствие средств и результатов;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несоответствие средств и результатов. 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«Принцип идентификация согласованности «целей– средств–результатов»: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соответствие целей средствам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требуется идентифицировать;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marL="17970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соответствие средств необъявленным целям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необходимо идентифицировать для обеспечения корректности схемы принятия решений с учетом идентифицированных целей;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20320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ситуации несогласованности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которые поддаются идентификации или формированию вариантов целей и средств.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30661" marR="306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-71470" y="59323"/>
            <a:ext cx="92154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СИСТЕМНО-ИНТЕЛЛЕКТУАЛЬНЫЕ ТЕХНОЛОГИИ И КОМПЕТЕНТНОСТНЫЙ ФГОС ВПО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71472" y="357166"/>
            <a:ext cx="807249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ТЕХНОЛОГИИ ФОРМИРОВАНИЯ МАТЕМАТИЧЕСКИХ,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ЕСТЕСТВЕННО-НАУЧНЫХ И ИННОВАЦИОННЫХ КОМПЕТЕНЦИЙ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БАКАЛАВРОВ И МАГИСТРОВ (НА БАЗЕ ОПЫТА ГОС ВПО 2007 г.)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357298"/>
          <a:ext cx="8786874" cy="5214946"/>
        </p:xfrm>
        <a:graphic>
          <a:graphicData uri="http://schemas.openxmlformats.org/drawingml/2006/table">
            <a:tbl>
              <a:tblPr/>
              <a:tblGrid>
                <a:gridCol w="1390553"/>
                <a:gridCol w="330257"/>
                <a:gridCol w="883258"/>
                <a:gridCol w="883258"/>
                <a:gridCol w="883258"/>
                <a:gridCol w="883258"/>
                <a:gridCol w="883258"/>
                <a:gridCol w="883258"/>
                <a:gridCol w="883258"/>
                <a:gridCol w="883258"/>
              </a:tblGrid>
              <a:tr h="312615">
                <a:tc rowSpan="2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1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30359"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БАЗОВЫЕ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ЗНАНИЯ: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1.1. Компетен-ции в области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теории знаний, (умений и навыков):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- понятия и мо-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дели,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- операции и методы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(КТЗ)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1.2. Компетент-ность как готовность и необходимость применять зна- ния, умения и навыки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(КПЗУН)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знаний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историко-логиче-ских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Б.1.1.3.2: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учебных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Б.1.1.1.4: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базе в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области технологических укладов и нововве-дений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Б.1.1.2.4:КПТЗ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для анализа поколений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техники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М.1.1.1.1: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М.1.1.2.1: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М.1.1.1.2:КТЗ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 сфере 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М.1.1.1.3: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на базе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категори-ально-логичес-ких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М.1.1.2.3: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КПТЗ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в сфере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решения новых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М.1.1.1.4: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КТЗ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области технологи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формиро-вания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технологий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М.1.1.2.4: КПТЗ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0" marR="3619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постановке и методов решения задач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нововве-дений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4" y="990296"/>
          <a:ext cx="8786872" cy="4939034"/>
        </p:xfrm>
        <a:graphic>
          <a:graphicData uri="http://schemas.openxmlformats.org/drawingml/2006/table">
            <a:tbl>
              <a:tblPr/>
              <a:tblGrid>
                <a:gridCol w="1390013"/>
                <a:gridCol w="330283"/>
                <a:gridCol w="883322"/>
                <a:gridCol w="883322"/>
                <a:gridCol w="883322"/>
                <a:gridCol w="883322"/>
                <a:gridCol w="883322"/>
                <a:gridCol w="883322"/>
                <a:gridCol w="883322"/>
                <a:gridCol w="883322"/>
              </a:tblGrid>
              <a:tr h="290286"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89905">
                <a:tc>
                  <a:txBody>
                    <a:bodyPr/>
                    <a:lstStyle/>
                    <a:p>
                      <a:pPr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АНАЛИЗ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СИНТЕЗ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ТЕХНОЛОГИЙ: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2.1. Профессио-нальные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базовые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(ПБК)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2.2. Межотрас-левые компе-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тенции (МК)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Б.2.2.1.1: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учебных матема-тических  отрасле-вых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понимания основ межотра-слевых учебных 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Б.2.2.1.2: ПБК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 по анализу и синтезу учебных физичес-ких отраслевых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понима-ния основ межотра-слевых учебных  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Б.2.2.1.3: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учебных химичес-ких отраслевых задач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понимания основ межотра-слевых учебных 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Б.2.2.1.4:ПБК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и синтезу учебных иннова-ционных отрасле-вых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Б.2.2.2.4: 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учебных критичес-ких технологий отраслей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М.2.2.1.1: 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ма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тематических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реальных межотра-слевых 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физичес-ких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реальных межотра-слевых 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М.2.2.1.3: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ПБК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межотра-слевых химичес-ких  задач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М.2.1.3.2: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для анализа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реальных межотра-слевых 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М.2.2.1.4: ПБК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для анализа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иннова-ционных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межотраслевых задач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М.2.2.2.4.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МК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для анализа реальных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критичес-ких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техноло-гий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отраслей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42852"/>
            <a:ext cx="61436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ИНТЕЛЛЕКТУАЛЬНЫЕ ТЕХНОЛОГИИ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571482"/>
          <a:ext cx="8643998" cy="6085865"/>
        </p:xfrm>
        <a:graphic>
          <a:graphicData uri="http://schemas.openxmlformats.org/drawingml/2006/table">
            <a:tbl>
              <a:tblPr/>
              <a:tblGrid>
                <a:gridCol w="285752"/>
                <a:gridCol w="1857388"/>
                <a:gridCol w="6500858"/>
              </a:tblGrid>
              <a:tr h="11040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форма движения материи прогрессирующей и управляемой человеком природно-социальной совокупности процессов целенаправленного изменения различных форм вещества, энергии, информации.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03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С.С. Гусеву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 это некоторый способ человеческого отношения к окружающей действительности, порож­денный практической ориентированностью познания.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205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я по В.П. Каширину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прогрессирующая и управляемая человеком природно-социальная совокупность процессов целенаправленного изменения различных форм вещества, энергии и информации, протекающая в различных системах в соответствии с их специфическими законами строения и функционирования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04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А.И. Ракитову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охватывает: инструментальную систему, совокупность операционных процедур; систему деятельности, детерминированную инструментальной системой и систему управления деятельностью и т.д.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2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 по Д.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</a:rPr>
                        <a:t>Гелбрейту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систематизированное применение научного (организованного) знания для решения практических задач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03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6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Технология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 рамках современной науке ученого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представляется  как  склонность  и  в  уникальном    событии искать повторяющиеся черты», «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стандарт технологии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» - фактор, порождающий новое знание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29862" marR="298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957850"/>
          <a:ext cx="8572561" cy="4726880"/>
        </p:xfrm>
        <a:graphic>
          <a:graphicData uri="http://schemas.openxmlformats.org/drawingml/2006/table">
            <a:tbl>
              <a:tblPr/>
              <a:tblGrid>
                <a:gridCol w="1356111"/>
                <a:gridCol w="322226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</a:tblGrid>
              <a:tr h="290286"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289905"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ПРИМЕНЕНИЕ НАУЧНЫХ ТЕХНОЛОГИЙ</a:t>
                      </a:r>
                      <a:r>
                        <a:rPr lang="ru-RU" sz="1200" b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3.1. Интегриро-ванные компетенции и технологии (ИКТ)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3.2. Компете-нции по оценке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качества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технологий  (КОТ)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матема-тики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матема-тики и техноло-гий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физики и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Б.3.3.2.1: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моделей химии и техноло-гий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Б.3.3.1.4: 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учебных моделей иннова-тики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Б.3.3.2.4: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менеджмен-ту оценки моделей и техноло-гий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матема-тики и критериев инноваци-онности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М.3.3.1.2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М.3.3.2.2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физики и критериев иннова-ционости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ИКТ 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по синтезу интегри-рованных моделей 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М.3.3.2.3: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 анализу оценок химии и оценок и критериев инноваци-онности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М.3.3.1.4: ИКТ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творчес-ким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решениям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иннова-ционных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задач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М.3.3.2.4: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критериям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инновацион-ности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учебных проектов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762538"/>
          <a:ext cx="8572556" cy="5778554"/>
        </p:xfrm>
        <a:graphic>
          <a:graphicData uri="http://schemas.openxmlformats.org/drawingml/2006/table">
            <a:tbl>
              <a:tblPr/>
              <a:tblGrid>
                <a:gridCol w="1356108"/>
                <a:gridCol w="322224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  <a:gridCol w="861778"/>
              </a:tblGrid>
              <a:tr h="348343">
                <a:tc rowSpan="2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Результаты деятельности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 структура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Э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БАКАЛАВРА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КОМПЕТЕНЦИИ И ФУНДАМЕНТЫ ЗНАНИЙ МАГИСТРА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05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Химия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Инноватика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  <a:tr h="3135086">
                <a:tc>
                  <a:txBody>
                    <a:bodyPr/>
                    <a:lstStyle/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4. ИННОВАЦИОННЫЕ</a:t>
                      </a: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ТЕХНОЛОГИИ</a:t>
                      </a:r>
                      <a:r>
                        <a:rPr lang="ru-RU" sz="1100" b="1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4.1. Компе-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тенции по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управлению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проектами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менеджменту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(КУПМ)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4.2. Компетен-ции по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генерации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знаний 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технологий (КГЗТ)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адаптации и разработке уче-бных моделей математики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 адаптации и разработке учебных моделей физики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анализу технологий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адаптации и разработке учебных моделей химии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Б.4.4.1.4: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разработке и управлению инновациями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Б.4.4.2.3: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генерации знаний и техноло-гий творчества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математических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М.4.4.2.1: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разработ-ке реальных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математики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физических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М.4.4.2.2: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разработ-ке реальных моделей физики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М.4.4.1.3: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синтезу технологий химических моделей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М.4.4.2.3: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КГЗТ по  разработке реальных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моделей химии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М.4.4.1.4: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КУПМ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по инновационному про-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ектированию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М.4.4.2.4: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marL="36195" marR="36195"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КГЗТ по генерации знаний,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техноло-гий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творчества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786710" y="214290"/>
            <a:ext cx="11267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Times New Roman"/>
                <a:ea typeface="Times New Roman"/>
              </a:rPr>
              <a:t>Продолжение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БАЗИСНЫЕ КОМПЕТЕНТНОСТНЫЕ МОДЕЛИ ЗНАНИЙ, УМЕНИЙ И НАВЫКОВ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548680"/>
            <a:ext cx="4050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ОСНОВНЫЕ МЕТОДЫ ТЕОРИИ ЗНАНИЙ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69149"/>
            <a:ext cx="85689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Общая структура методов теории знаний основана на дифференциации образовательных программ и содержания дисциплин (модулей) на основе моделей: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исторической логики (ИЛ)</a:t>
            </a:r>
            <a:r>
              <a:rPr lang="ru-RU" sz="2800" dirty="0"/>
              <a:t>»;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категориальной логики (</a:t>
            </a:r>
            <a:r>
              <a:rPr lang="ru-RU" sz="2800" i="1" dirty="0" err="1"/>
              <a:t>КтЛ</a:t>
            </a:r>
            <a:r>
              <a:rPr lang="ru-RU" sz="2800" i="1" dirty="0"/>
              <a:t>)</a:t>
            </a:r>
            <a:r>
              <a:rPr lang="ru-RU" sz="2800" dirty="0"/>
              <a:t>»; 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системной логики</a:t>
            </a:r>
            <a:r>
              <a:rPr lang="ru-RU" sz="2800" dirty="0"/>
              <a:t>» (СЛ); </a:t>
            </a:r>
          </a:p>
          <a:p>
            <a:pPr algn="just"/>
            <a:r>
              <a:rPr lang="ru-RU" sz="2800" dirty="0"/>
              <a:t>- «</a:t>
            </a:r>
            <a:r>
              <a:rPr lang="ru-RU" sz="2800" i="1" dirty="0"/>
              <a:t>концептуальной логики (</a:t>
            </a:r>
            <a:r>
              <a:rPr lang="ru-RU" sz="2800" i="1" dirty="0" err="1"/>
              <a:t>КнЛ</a:t>
            </a:r>
            <a:r>
              <a:rPr lang="ru-RU" sz="2800" i="1" dirty="0"/>
              <a:t>)</a:t>
            </a:r>
            <a:r>
              <a:rPr lang="ru-RU" sz="2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8207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88640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Формы представления знаний методами теории знаний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4692450"/>
              </p:ext>
            </p:extLst>
          </p:nvPr>
        </p:nvGraphicFramePr>
        <p:xfrm>
          <a:off x="323528" y="764704"/>
          <a:ext cx="8568953" cy="584771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136147"/>
                <a:gridCol w="2244042"/>
                <a:gridCol w="2094382"/>
                <a:gridCol w="2094382"/>
              </a:tblGrid>
              <a:tr h="1429251">
                <a:tc>
                  <a:txBody>
                    <a:bodyPr/>
                    <a:lstStyle/>
                    <a:p>
                      <a:pPr indent="203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Формы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представления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</a:endParaRPr>
                    </a:p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Методы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Фактологическая форма (ФФ)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Классическая форма (КФ)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Базисная Форма (БФ) представления содержания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Историко- логический метод (ИЛМ)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ФФ  ИЛМ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ИЛМ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БФ ИЛМ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952834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Категориально-логический</a:t>
                      </a:r>
                      <a:endParaRPr lang="ru-RU" sz="1050">
                        <a:effectLst/>
                      </a:endParaRPr>
                    </a:p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метод (КтЛМ)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КтЛМ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КФ </a:t>
                      </a:r>
                      <a:r>
                        <a:rPr lang="ru-RU" sz="2000" dirty="0" err="1">
                          <a:effectLst/>
                        </a:rPr>
                        <a:t>КтЛМ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БФ КтЛМ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Системно- логический метод (СЛМ)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СЛМ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СЛМ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БФ СЛМ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  <a:tr h="714626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Концептуально-логический метод (КнЛМ)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ФФ КнЛМ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КФ КнЛМ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БФ </a:t>
                      </a:r>
                      <a:r>
                        <a:rPr lang="ru-RU" sz="2000" dirty="0" err="1">
                          <a:effectLst/>
                        </a:rPr>
                        <a:t>КнЛМ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58" marR="5825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570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Базисные концептуально-логические КЗУН теории знаний </a:t>
            </a:r>
            <a:r>
              <a:rPr lang="ru-RU" sz="2800" dirty="0"/>
              <a:t>включают следующие группы категорий:</a:t>
            </a:r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объекты,</a:t>
            </a:r>
            <a:endParaRPr lang="ru-RU" sz="2800" dirty="0"/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операции и их результаты,</a:t>
            </a:r>
            <a:endParaRPr lang="ru-RU" sz="2800" dirty="0"/>
          </a:p>
          <a:p>
            <a:r>
              <a:rPr lang="ru-RU" sz="2800" dirty="0"/>
              <a:t>–</a:t>
            </a:r>
            <a:r>
              <a:rPr lang="ru-RU" sz="2800" i="1" dirty="0"/>
              <a:t> базисные концептуально-обобщенные методы</a:t>
            </a:r>
            <a:r>
              <a:rPr lang="ru-RU" sz="2800" dirty="0"/>
              <a:t>, </a:t>
            </a:r>
          </a:p>
          <a:p>
            <a:endParaRPr lang="en-US" sz="2800" b="1" dirty="0" smtClean="0"/>
          </a:p>
          <a:p>
            <a:pPr algn="ctr"/>
            <a:r>
              <a:rPr lang="ru-RU" sz="2800" b="1" dirty="0" smtClean="0"/>
              <a:t>Теория </a:t>
            </a:r>
            <a:r>
              <a:rPr lang="ru-RU" sz="2800" b="1" dirty="0"/>
              <a:t>знаний в разработке квалиметрии и АПИМ для оценки уровня </a:t>
            </a:r>
            <a:r>
              <a:rPr lang="ru-RU" sz="2800" b="1" dirty="0" err="1"/>
              <a:t>сформированности</a:t>
            </a:r>
            <a:r>
              <a:rPr lang="ru-RU" sz="2800" b="1" dirty="0"/>
              <a:t> компетенций. </a:t>
            </a:r>
            <a:endParaRPr lang="ru-RU" sz="2800" dirty="0"/>
          </a:p>
          <a:p>
            <a:r>
              <a:rPr lang="ru-RU" sz="2800" dirty="0"/>
              <a:t>Неоднозначность понимания содержания преподавателями и обучающимися приводит к </a:t>
            </a:r>
            <a:r>
              <a:rPr lang="ru-RU" sz="2800" b="1" i="1" dirty="0"/>
              <a:t>«понятийному дуализму (плюрализму)»</a:t>
            </a:r>
            <a:r>
              <a:rPr lang="ru-RU" sz="2800" dirty="0"/>
              <a:t>, который может иметь многочисленные формы.</a:t>
            </a:r>
          </a:p>
        </p:txBody>
      </p:sp>
    </p:spTree>
    <p:extLst>
      <p:ext uri="{BB962C8B-B14F-4D97-AF65-F5344CB8AC3E}">
        <p14:creationId xmlns:p14="http://schemas.microsoft.com/office/powerpoint/2010/main" xmlns="" val="33370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Сущность «понятийного дуализма» </a:t>
            </a:r>
            <a:endParaRPr lang="en-US" sz="3200" dirty="0" smtClean="0"/>
          </a:p>
          <a:p>
            <a:pPr algn="ctr"/>
            <a:r>
              <a:rPr lang="ru-RU" sz="3200" dirty="0" smtClean="0"/>
              <a:t>определяется </a:t>
            </a:r>
            <a:r>
              <a:rPr lang="ru-RU" sz="3200" dirty="0"/>
              <a:t>противоречиями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34852561"/>
              </p:ext>
            </p:extLst>
          </p:nvPr>
        </p:nvGraphicFramePr>
        <p:xfrm>
          <a:off x="395536" y="1887448"/>
          <a:ext cx="8352928" cy="3413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53446"/>
                <a:gridCol w="7299482"/>
              </a:tblGrid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 «модель содержания дисциплины для преподавателей»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«модель содержания дисциплины для обучающихся»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«неоднозначность понимания моделей»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 «неопределенность моделей»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«отсутствие моделей содержания»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«обучение </a:t>
                      </a:r>
                      <a:r>
                        <a:rPr lang="ru-RU" sz="2800" dirty="0" err="1">
                          <a:effectLst/>
                        </a:rPr>
                        <a:t>фактологии</a:t>
                      </a:r>
                      <a:r>
                        <a:rPr lang="ru-RU" sz="2800" dirty="0">
                          <a:effectLst/>
                        </a:rPr>
                        <a:t>» (работа на память)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8312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Пример.</a:t>
            </a:r>
            <a:r>
              <a:rPr lang="ru-RU" dirty="0" smtClean="0"/>
              <a:t> В течение ряда лет фирма </a:t>
            </a:r>
            <a:r>
              <a:rPr lang="en-US" dirty="0" smtClean="0"/>
              <a:t>Microsoft</a:t>
            </a:r>
            <a:r>
              <a:rPr lang="ru-RU" dirty="0" smtClean="0"/>
              <a:t> проводила конкурс среди студентов вузов по программированию, в котором побеждали студенты технических вузов. Однако в один из последних годов задания на олимпиаде были существенно изменены. Эти задания формулировались примерно следующим образом: разработать программное обеспечение для безопасного управления полетами самолетов гражданской авиации в аэропортах Европы.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00024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Решение задачи требует применения иерархии технологий, определяющие «подводные и надводные части айсберга»: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857496"/>
          <a:ext cx="8286808" cy="1766497"/>
        </p:xfrm>
        <a:graphic>
          <a:graphicData uri="http://schemas.openxmlformats.org/drawingml/2006/table">
            <a:tbl>
              <a:tblPr/>
              <a:tblGrid>
                <a:gridCol w="687482"/>
                <a:gridCol w="7599326"/>
              </a:tblGrid>
              <a:tr h="462134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формулировка содержательной постановки проблемы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, включающие цели, средства и результаты;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134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декомпозиция проблемы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математическом, физическом или концептуальном уровнях с учетом исторического развития логики решения аналогичных задач;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419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математических постановок задач и подзадач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17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реализация предложенных решений в виде программного продукта.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53" marR="668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90" y="4741143"/>
            <a:ext cx="835821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Фирма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Samsung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отдает предпочтение математикам для работы программистами, поскольку опыт показывает, что в течение одного-трех месяцев работы математики становятся высококвалифицированными программистами.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500166" y="142852"/>
            <a:ext cx="61967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оценки степени владения различными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логиками и компетенциями.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785794"/>
            <a:ext cx="8501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/>
                <a:ea typeface="Times New Roman"/>
              </a:rPr>
              <a:t>Интервальные оценки уровней владения логиками мышления и компетенциями для различных образовательных и квалификационных групп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709072"/>
          <a:ext cx="8286809" cy="4099861"/>
        </p:xfrm>
        <a:graphic>
          <a:graphicData uri="http://schemas.openxmlformats.org/drawingml/2006/table">
            <a:tbl>
              <a:tblPr/>
              <a:tblGrid>
                <a:gridCol w="1522221"/>
                <a:gridCol w="1272305"/>
                <a:gridCol w="1350562"/>
                <a:gridCol w="1415354"/>
                <a:gridCol w="1358976"/>
                <a:gridCol w="1367391"/>
              </a:tblGrid>
              <a:tr h="992733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Уровни образования квалификации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Выпускники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средних школ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Бакалавры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Магистры,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специалисты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Кандидаты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наук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Доктора наук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801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Фактологические логики и компетенции (ФЛК)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КтЛ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СЛ КЗУН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66"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КнЛ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КЗУН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697" marR="60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314" y="71414"/>
            <a:ext cx="86439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БАЗИСНЫЙ ПРИНЦИП В РЕАЛИЗАЦИИ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КОМПЕТЕНТНОСТНОГО ПОДХОДА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428604"/>
            <a:ext cx="278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Примеры базисных КЗУН.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714356"/>
            <a:ext cx="1595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МАТЕМАТИКА</a:t>
            </a:r>
            <a:endParaRPr lang="ru-RU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85720" y="1141287"/>
            <a:ext cx="8643998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Линейная алгебра.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категории: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матрица; определитель; система линейных алгебраических уравнений (СЛАУ); линейный оператор; собственные числа (СЧ) и собственные векторы (СВ) линейного оператора.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категориями.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Крамера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Гаусса, обратной матрицы,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Кронекера-Капелли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решения линейных алгебраических систем; методы вычисления СЧ и СВ матриц линейного оператора, решение СЛАУ общего вида.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СЛАУ применяются в векторной алгебре, аналитической геометрии, теории неопределенного интеграла, методе наименьших квадратов и других разделах математики.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м а т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14314" y="536746"/>
            <a:ext cx="8786842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Производная и дифференциал функции одной переменной.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производная, дифференциал, возрастание и убывание функции, локальный экстремум функции.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категориями.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теоремы о производных и дифференциалах; необходимые и достаточные условия экстремума дифференцируемых функций; формула Тейлора для представления функции многочленом; методы вычисления неопределенностей; вычисление приближенных значений функции; правило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Лопиталя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вычисления неопределенностей.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Приложения.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Дифференцирование применяется в математическом анализе, в естественных науках, экономике, инженерных дисциплинах и др.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м а т 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1357290" y="2781310"/>
            <a:ext cx="6500858" cy="3076582"/>
            <a:chOff x="1872" y="2448"/>
            <a:chExt cx="6912" cy="3168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1872" y="2448"/>
              <a:ext cx="2592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6192" y="2448"/>
              <a:ext cx="2592" cy="316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2160" y="2880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Информационный 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2160" y="4032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Интеллектуальный потенциал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2160" y="5040"/>
              <a:ext cx="201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ОБРАЗОВАНИЕ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6480" y="2880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Информационный 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6480" y="4032"/>
              <a:ext cx="2016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Интеллектуальный </a:t>
              </a: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потенциал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6480" y="5040"/>
              <a:ext cx="2016" cy="43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НАУКА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 flipV="1">
              <a:off x="2592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V="1">
              <a:off x="6912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 flipV="1">
              <a:off x="3600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 flipV="1">
              <a:off x="7920" y="3600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4179" y="3165"/>
              <a:ext cx="23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>
              <a:off x="4176" y="4320"/>
              <a:ext cx="23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57158" y="384627"/>
            <a:ext cx="792961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способность к мышлению и рациональному познанию.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Интеллектуальный потенциал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личности – уровень интеллекта.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Информационный потенциал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совокупность знаний.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«Интеллектуально-информационный дуализм»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двойственный смысл интеллектуального и информационного потенциалов личности.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8596" y="6029286"/>
            <a:ext cx="81439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Структура интеллектуального </a:t>
            </a:r>
            <a:r>
              <a:rPr lang="ru-RU" sz="2000" dirty="0" smtClean="0"/>
              <a:t>и информационного </a:t>
            </a:r>
            <a:r>
              <a:rPr lang="ru-RU" sz="2000" dirty="0"/>
              <a:t>потенциалов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500166" y="130710"/>
            <a:ext cx="53578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ЭЛЕКТРОТЕХНИКА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42844" y="651104"/>
            <a:ext cx="878687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1.1. Электрические и магнитные цепи, электрические измерения.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понятия, явления и элементы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электрический ток, напряжение, потенциал, электродвижущая сила (ЭДС), мощность, энергия, частота, фаза, сопротивление, индуктивность, электрическая емкость, проводимость, резонанс, электрическая цепь, электрическая схема, узел, ветвь, контур; магнитный поток, магнитная индукция, магнитодвижущая сила (МДС) гистерезис, магнитная цепь,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магнитопровод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понятиями, явлениями и элементами.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теории функций комплексного переменного на основе различных представления комплексных чисел; методы решения линейных алгебраических систем с комплексными матрицами; методы решения обыкновенных дифференциальных уравнений; методы временных диаграмм; векторный метод; комплексный метод; метод математического моделирования цепей на основе контурных токов; метод эквивалентных преобразований; метод узловых потенциалов; метод эквивалентного генератора.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П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 г о г и ч е с к и е   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т е 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м а т 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а л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14314" y="667480"/>
            <a:ext cx="871540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понятия, явления и элементы: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явление электронно-дырочной проводимости в полупроводниках; основные элементы электронных цепей: диод, тиристор, транзистор, микросхема, выпрямитель, инвертор, пульсации напряжений, фильтры, стабилизатор, импульсный преобразователь, усилитель, обратная связь, операционный усилитель, компаратор, триггер, счетчик импульсов, регистр, дешифратор, мультиплексор, микропроцессор.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с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о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операций над базисными понятиями, явлениями и элементами.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Базисные методы: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методы моделирования статических характеристик электронных цепей с применением непрерывных или разрывных функций; методы математического моделирования процессов  транзисторов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Эберса-Мола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др.; методы дискретной математики для описания процессов в микросхемах; методы решения дифференциальных уравнений для анализа переходных и установившихся процессов в устройствах аналоговой и цифровой электроники; методы анализа электронных схем с применением ЭВМ.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 т а т о ч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е.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г о г и ч е с к и е   и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 е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м а т 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а л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13817" y="214290"/>
            <a:ext cx="22415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ЭЛЕКТРОНИКА</a:t>
            </a:r>
            <a:endParaRPr lang="ru-RU" sz="1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42852"/>
            <a:ext cx="70723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ИНТЕЛЛЕКТУАЛЬНЫЕ ТЕХНОЛОГИИ МАТЕМАТИКИ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00042"/>
            <a:ext cx="850112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МАТЕМАТИЧЕСКИЕ ПОНЯТИЯ, ОПЕРАЦИИ И МЕТОДЫ</a:t>
            </a:r>
            <a:endParaRPr lang="ru-RU" dirty="0"/>
          </a:p>
        </p:txBody>
      </p:sp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1414482" y="1285860"/>
            <a:ext cx="6372228" cy="1643074"/>
            <a:chOff x="1296" y="13207"/>
            <a:chExt cx="9360" cy="1584"/>
          </a:xfrm>
        </p:grpSpPr>
        <p:sp>
          <p:nvSpPr>
            <p:cNvPr id="45059" name="Text Box 3"/>
            <p:cNvSpPr txBox="1">
              <a:spLocks noChangeArrowheads="1"/>
            </p:cNvSpPr>
            <p:nvPr/>
          </p:nvSpPr>
          <p:spPr bwMode="auto">
            <a:xfrm>
              <a:off x="1296" y="14071"/>
              <a:ext cx="3312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операции (действия) над объектами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4176" y="13207"/>
              <a:ext cx="3744" cy="5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понятия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(объекты)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1" name="Text Box 5"/>
            <p:cNvSpPr txBox="1">
              <a:spLocks noChangeArrowheads="1"/>
            </p:cNvSpPr>
            <p:nvPr/>
          </p:nvSpPr>
          <p:spPr bwMode="auto">
            <a:xfrm>
              <a:off x="7344" y="14071"/>
              <a:ext cx="3312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Математические методы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(совокупность операций</a:t>
              </a: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2" name="Line 6"/>
            <p:cNvSpPr>
              <a:spLocks noChangeShapeType="1"/>
            </p:cNvSpPr>
            <p:nvPr/>
          </p:nvSpPr>
          <p:spPr bwMode="auto">
            <a:xfrm flipH="1">
              <a:off x="3888" y="13783"/>
              <a:ext cx="864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5063" name="Line 7"/>
            <p:cNvSpPr>
              <a:spLocks noChangeShapeType="1"/>
            </p:cNvSpPr>
            <p:nvPr/>
          </p:nvSpPr>
          <p:spPr bwMode="auto">
            <a:xfrm>
              <a:off x="7200" y="13783"/>
              <a:ext cx="72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5064" name="Line 8"/>
            <p:cNvSpPr>
              <a:spLocks noChangeShapeType="1"/>
            </p:cNvSpPr>
            <p:nvPr/>
          </p:nvSpPr>
          <p:spPr bwMode="auto">
            <a:xfrm>
              <a:off x="4608" y="14359"/>
              <a:ext cx="27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</p:grp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571472" y="3643314"/>
            <a:ext cx="650085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Примеры нестрогих определений имеют вид: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065" name="Group 9"/>
          <p:cNvGrpSpPr>
            <a:grpSpLocks/>
          </p:cNvGrpSpPr>
          <p:nvPr/>
        </p:nvGrpSpPr>
        <p:grpSpPr bwMode="auto">
          <a:xfrm>
            <a:off x="1500166" y="4429132"/>
            <a:ext cx="182562" cy="914400"/>
            <a:chOff x="1296" y="2160"/>
            <a:chExt cx="288" cy="1440"/>
          </a:xfrm>
        </p:grpSpPr>
        <p:sp>
          <p:nvSpPr>
            <p:cNvPr id="45070" name="AutoShape 14"/>
            <p:cNvSpPr>
              <a:spLocks noChangeArrowheads="1"/>
            </p:cNvSpPr>
            <p:nvPr/>
          </p:nvSpPr>
          <p:spPr bwMode="auto">
            <a:xfrm>
              <a:off x="1296" y="2736"/>
              <a:ext cx="288" cy="288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069" name="AutoShape 13"/>
            <p:cNvSpPr>
              <a:spLocks noChangeArrowheads="1"/>
            </p:cNvSpPr>
            <p:nvPr/>
          </p:nvSpPr>
          <p:spPr bwMode="auto">
            <a:xfrm>
              <a:off x="1296" y="3312"/>
              <a:ext cx="288" cy="288"/>
            </a:xfrm>
            <a:prstGeom prst="flowChartMagneticDrum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sy="50000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5066" name="Group 10"/>
            <p:cNvGrpSpPr>
              <a:grpSpLocks/>
            </p:cNvGrpSpPr>
            <p:nvPr/>
          </p:nvGrpSpPr>
          <p:grpSpPr bwMode="auto">
            <a:xfrm>
              <a:off x="1296" y="2160"/>
              <a:ext cx="288" cy="288"/>
              <a:chOff x="1440" y="2160"/>
              <a:chExt cx="576" cy="576"/>
            </a:xfrm>
          </p:grpSpPr>
          <p:sp>
            <p:nvSpPr>
              <p:cNvPr id="45068" name="Oval 12"/>
              <p:cNvSpPr>
                <a:spLocks noChangeArrowheads="1"/>
              </p:cNvSpPr>
              <p:nvPr/>
            </p:nvSpPr>
            <p:spPr bwMode="auto">
              <a:xfrm>
                <a:off x="1440" y="2160"/>
                <a:ext cx="576" cy="576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067" name="Freeform 11"/>
              <p:cNvSpPr>
                <a:spLocks/>
              </p:cNvSpPr>
              <p:nvPr/>
            </p:nvSpPr>
            <p:spPr bwMode="auto">
              <a:xfrm>
                <a:off x="1762" y="2160"/>
                <a:ext cx="85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313"/>
                  </a:cxn>
                  <a:cxn ang="0">
                    <a:pos x="0" y="576"/>
                  </a:cxn>
                </a:cxnLst>
                <a:rect l="0" t="0" r="r" b="b"/>
                <a:pathLst>
                  <a:path w="85" h="576">
                    <a:moveTo>
                      <a:pt x="0" y="0"/>
                    </a:moveTo>
                    <a:cubicBezTo>
                      <a:pt x="14" y="52"/>
                      <a:pt x="85" y="217"/>
                      <a:pt x="85" y="313"/>
                    </a:cubicBezTo>
                    <a:cubicBezTo>
                      <a:pt x="85" y="409"/>
                      <a:pt x="18" y="521"/>
                      <a:pt x="0" y="576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1857356" y="4292566"/>
            <a:ext cx="6858048" cy="11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понятие шара иллюстрируется мячом;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понятием куба связано его представление в виде игральной кости;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понятие окружности представляется ее моделью в виде обруча.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52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Операции дифференцирования для различных заданий функций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928670"/>
          <a:ext cx="8215370" cy="5050183"/>
        </p:xfrm>
        <a:graphic>
          <a:graphicData uri="http://schemas.openxmlformats.org/drawingml/2006/table">
            <a:tbl>
              <a:tblPr/>
              <a:tblGrid>
                <a:gridCol w="1633990"/>
                <a:gridCol w="2095564"/>
                <a:gridCol w="2695503"/>
                <a:gridCol w="1790313"/>
              </a:tblGrid>
              <a:tr h="642942">
                <a:tc>
                  <a:txBody>
                    <a:bodyPr/>
                    <a:lstStyle/>
                    <a:p>
                      <a:pPr indent="203200" algn="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Объекты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рация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endParaRPr lang="ru-RU" sz="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92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8867"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Дифференцирование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явно заданной функции: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неявно заданной функции: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параметрически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заданной функции: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4431" y="1142984"/>
          <a:ext cx="960313" cy="339623"/>
        </p:xfrm>
        <a:graphic>
          <a:graphicData uri="http://schemas.openxmlformats.org/presentationml/2006/ole">
            <p:oleObj spid="_x0000_s46102" name="Equation" r:id="rId3" imgW="583947" imgH="203112" progId="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5001096" y="1142984"/>
          <a:ext cx="1171114" cy="339623"/>
        </p:xfrm>
        <a:graphic>
          <a:graphicData uri="http://schemas.openxmlformats.org/presentationml/2006/ole">
            <p:oleObj spid="_x0000_s46103" name="Equation" r:id="rId4" imgW="710891" imgH="203112" progId="">
              <p:embed/>
            </p:oleObj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7397900" y="1000108"/>
          <a:ext cx="960314" cy="714380"/>
        </p:xfrm>
        <a:graphic>
          <a:graphicData uri="http://schemas.openxmlformats.org/presentationml/2006/ole">
            <p:oleObj spid="_x0000_s46104" name="Equation" r:id="rId5" imgW="583947" imgH="431613" progId="">
              <p:embed/>
            </p:oleObj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42909" y="3500438"/>
          <a:ext cx="1272895" cy="714380"/>
        </p:xfrm>
        <a:graphic>
          <a:graphicData uri="http://schemas.openxmlformats.org/presentationml/2006/ole">
            <p:oleObj spid="_x0000_s46105" name="Equation" r:id="rId6" imgW="698197" imgH="393529" progId="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2428860" y="3394557"/>
          <a:ext cx="1571636" cy="1248889"/>
        </p:xfrm>
        <a:graphic>
          <a:graphicData uri="http://schemas.openxmlformats.org/presentationml/2006/ole">
            <p:oleObj spid="_x0000_s46106" name="Equation" r:id="rId7" imgW="799753" imgH="634725" progId="">
              <p:embed/>
            </p:oleObj>
          </a:graphicData>
        </a:graphic>
      </p:graphicFrame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4357686" y="3214686"/>
          <a:ext cx="2291259" cy="1643074"/>
        </p:xfrm>
        <a:graphic>
          <a:graphicData uri="http://schemas.openxmlformats.org/presentationml/2006/ole">
            <p:oleObj spid="_x0000_s46107" name="Equation" r:id="rId8" imgW="1066800" imgH="762000" progId="">
              <p:embed/>
            </p:oleObj>
          </a:graphicData>
        </a:graphic>
      </p:graphicFrame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7314086" y="3000372"/>
          <a:ext cx="1258442" cy="2277182"/>
        </p:xfrm>
        <a:graphic>
          <a:graphicData uri="http://schemas.openxmlformats.org/presentationml/2006/ole">
            <p:oleObj spid="_x0000_s46108" name="Equation" r:id="rId9" imgW="596900" imgH="10795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76581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Определения уравнений и неравенств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428604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Схема формирования различных классов уравнений и неравенств в математике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084276"/>
          <a:ext cx="8429684" cy="4416426"/>
        </p:xfrm>
        <a:graphic>
          <a:graphicData uri="http://schemas.openxmlformats.org/drawingml/2006/table">
            <a:tbl>
              <a:tblPr/>
              <a:tblGrid>
                <a:gridCol w="2843174"/>
                <a:gridCol w="2639898"/>
                <a:gridCol w="2946612"/>
              </a:tblGrid>
              <a:tr h="211977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Операции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400">
                          <a:latin typeface="Times New Roman"/>
                          <a:ea typeface="Times New Roman"/>
                          <a:cs typeface="Times New Roman"/>
                        </a:rPr>
                        <a:t>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3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Алгебраические операции над конструкциями математики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Алгебраические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Алгебраические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Дифференцирование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Дифференциальные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Дифференциальные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Интегрирование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Интегральные уравнения  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Интегральные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908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преобразования конструкций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уравнения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Функциональные неравенства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31"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Сравнения по модулю объектов математики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Уравнения-сравнения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ctr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Неравенства-сравнения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1" marR="587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42852"/>
            <a:ext cx="83582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/>
                <a:ea typeface="Times New Roman"/>
              </a:rPr>
              <a:t>Обратные технологии интервальные оценки уровней  </a:t>
            </a:r>
            <a:r>
              <a:rPr lang="ru-RU" sz="1600" b="1" dirty="0" err="1" smtClean="0">
                <a:latin typeface="Times New Roman"/>
                <a:ea typeface="Times New Roman"/>
              </a:rPr>
              <a:t>сформированности</a:t>
            </a:r>
            <a:r>
              <a:rPr lang="ru-RU" sz="1600" b="1" dirty="0" smtClean="0">
                <a:latin typeface="Times New Roman"/>
                <a:ea typeface="Times New Roman"/>
              </a:rPr>
              <a:t> знаний, умений и навыков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785794"/>
            <a:ext cx="85725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/>
                <a:ea typeface="Times New Roman"/>
              </a:rPr>
              <a:t>Пример</a:t>
            </a:r>
            <a:r>
              <a:rPr lang="ru-RU" dirty="0" smtClean="0">
                <a:latin typeface="Times New Roman"/>
                <a:ea typeface="Times New Roman"/>
              </a:rPr>
              <a:t>. Пусть задачи поставлены таким образом, что требуется не только умение решать задачи, но и формировать их. Как упоминалось выше, весьма эффективно при этом использовать «обратные технологии». Обратные технологии – это технологии, которые использованы при формировании (составлении) исходных задач, причем владение </a:t>
            </a:r>
            <a:r>
              <a:rPr lang="ru-RU" b="1" i="1" dirty="0" smtClean="0">
                <a:latin typeface="Times New Roman"/>
                <a:ea typeface="Times New Roman"/>
              </a:rPr>
              <a:t>обратными технологиями</a:t>
            </a:r>
            <a:r>
              <a:rPr lang="ru-RU" dirty="0" smtClean="0">
                <a:latin typeface="Times New Roman"/>
                <a:ea typeface="Times New Roman"/>
              </a:rPr>
              <a:t> весьма важно для получения осознанного высшего или среднего образования.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43042" y="2571744"/>
          <a:ext cx="5938520" cy="848487"/>
        </p:xfrm>
        <a:graphic>
          <a:graphicData uri="http://schemas.openxmlformats.org/drawingml/2006/table">
            <a:tbl>
              <a:tblPr/>
              <a:tblGrid>
                <a:gridCol w="2581275"/>
                <a:gridCol w="3357245"/>
              </a:tblGrid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ТОЧКА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Определение точки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ПРЯМАЯ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Определение прямой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ФИГУРА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3200" algn="just">
                        <a:lnSpc>
                          <a:spcPct val="11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фигуры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3571876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/>
              <a:t>Обратные технологии</a:t>
            </a:r>
            <a:r>
              <a:rPr lang="ru-RU" sz="2000" dirty="0" smtClean="0"/>
              <a:t> как </a:t>
            </a:r>
            <a:r>
              <a:rPr lang="ru-RU" sz="2000" b="1" i="1" dirty="0" smtClean="0"/>
              <a:t>«технологии генерации задач», </a:t>
            </a:r>
            <a:r>
              <a:rPr lang="ru-RU" sz="2000" dirty="0" smtClean="0"/>
              <a:t>когда по указанным плоским «траекториям заданных классов» могут перемещаться объекты с заданными скоростями, для которых можно определить «точки встречи», «условия развязки» и др. Это иллюстрирует «прозрачность» обратных технологий формирования задач.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3428992" y="59323"/>
            <a:ext cx="55721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Обратные интеллектуальные технологии для задач геометрии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428604"/>
          <a:ext cx="8643999" cy="5852160"/>
        </p:xfrm>
        <a:graphic>
          <a:graphicData uri="http://schemas.openxmlformats.org/drawingml/2006/table">
            <a:tbl>
              <a:tblPr/>
              <a:tblGrid>
                <a:gridCol w="2571768"/>
                <a:gridCol w="3193974"/>
                <a:gridCol w="2878257"/>
              </a:tblGrid>
              <a:tr h="20841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Операции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Объекты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Сдвиг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Пересечение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8872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Точки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числовой прямой, 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плоскости или пространства</a:t>
                      </a:r>
                      <a:endParaRPr lang="ru-RU" sz="1200" b="1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Задачи: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анализ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расстояний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между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сдвинутыми точками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отрезка числовой оси, плоскости, пространства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заданных сдвигов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точек по заданным ограничениям по расстоянию на прямой, плоскости или в пространстве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  расстояний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между точками отрезка числовой оси, плоскости,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пространства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условий пересечения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 отрезков числовой прямой, плоскости, пространства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25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Отрезки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числовой оси, плоскости или пространства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для отрезков: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</a:t>
                      </a: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требований по заданным расстояниям или углам к граничным точкам сдвинутых отрезков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числовой оси, плоскости или в пространствах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для прямых: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1)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  и синтез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требований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по условиям пересечения</a:t>
                      </a: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 к граничным точкам отрезков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на числовой оси, плоскости или в пространствах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43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Плоскости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 алгебраических структурах (линейных пространствах векторов или функций и др.)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 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  <a:cs typeface="Times New Roman"/>
                        </a:rPr>
                        <a:t>анализа и синтеза 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для сдвинутых плоскостей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</a:t>
                      </a: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анализа и синтеза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 для пересекающихся плоскостей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2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>
                          <a:latin typeface="Times New Roman"/>
                          <a:ea typeface="Times New Roman"/>
                          <a:cs typeface="Times New Roman"/>
                        </a:rPr>
                        <a:t>Многообразия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Задачи анализа и синтеза для многообразий, преобразованных сдвигом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Задачи анализа и синтеза для пересекающихся многообразий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268" marR="25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571472" y="71414"/>
            <a:ext cx="7846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понятийно-операциональная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технология формирования  комплекса задач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28794" y="714356"/>
          <a:ext cx="5214976" cy="3071835"/>
        </p:xfrm>
        <a:graphic>
          <a:graphicData uri="http://schemas.openxmlformats.org/drawingml/2006/table">
            <a:tbl>
              <a:tblPr/>
              <a:tblGrid>
                <a:gridCol w="1303744"/>
                <a:gridCol w="1303744"/>
                <a:gridCol w="1303744"/>
                <a:gridCol w="1303744"/>
              </a:tblGrid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45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2071670" y="857232"/>
            <a:ext cx="4857784" cy="2714644"/>
            <a:chOff x="3456" y="3312"/>
            <a:chExt cx="5184" cy="2736"/>
          </a:xfrm>
        </p:grpSpPr>
        <p:grpSp>
          <p:nvGrpSpPr>
            <p:cNvPr id="50229" name="Group 53"/>
            <p:cNvGrpSpPr>
              <a:grpSpLocks/>
            </p:cNvGrpSpPr>
            <p:nvPr/>
          </p:nvGrpSpPr>
          <p:grpSpPr bwMode="auto">
            <a:xfrm>
              <a:off x="3456" y="3312"/>
              <a:ext cx="864" cy="720"/>
              <a:chOff x="3744" y="8928"/>
              <a:chExt cx="864" cy="720"/>
            </a:xfrm>
          </p:grpSpPr>
          <p:sp>
            <p:nvSpPr>
              <p:cNvPr id="50231" name="Line 55"/>
              <p:cNvSpPr>
                <a:spLocks noChangeShapeType="1"/>
              </p:cNvSpPr>
              <p:nvPr/>
            </p:nvSpPr>
            <p:spPr bwMode="auto">
              <a:xfrm flipV="1">
                <a:off x="3744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30" name="Line 54"/>
              <p:cNvSpPr>
                <a:spLocks noChangeShapeType="1"/>
              </p:cNvSpPr>
              <p:nvPr/>
            </p:nvSpPr>
            <p:spPr bwMode="auto">
              <a:xfrm>
                <a:off x="3744" y="9648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25" name="Group 49"/>
            <p:cNvGrpSpPr>
              <a:grpSpLocks/>
            </p:cNvGrpSpPr>
            <p:nvPr/>
          </p:nvGrpSpPr>
          <p:grpSpPr bwMode="auto">
            <a:xfrm>
              <a:off x="3456" y="4320"/>
              <a:ext cx="864" cy="720"/>
              <a:chOff x="3744" y="9792"/>
              <a:chExt cx="864" cy="720"/>
            </a:xfrm>
          </p:grpSpPr>
          <p:sp>
            <p:nvSpPr>
              <p:cNvPr id="50228" name="Line 52"/>
              <p:cNvSpPr>
                <a:spLocks noChangeShapeType="1"/>
              </p:cNvSpPr>
              <p:nvPr/>
            </p:nvSpPr>
            <p:spPr bwMode="auto">
              <a:xfrm flipV="1">
                <a:off x="3744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7" name="Line 51"/>
              <p:cNvSpPr>
                <a:spLocks noChangeShapeType="1"/>
              </p:cNvSpPr>
              <p:nvPr/>
            </p:nvSpPr>
            <p:spPr bwMode="auto">
              <a:xfrm>
                <a:off x="3744" y="10512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6" name="Line 50"/>
              <p:cNvSpPr>
                <a:spLocks noChangeShapeType="1"/>
              </p:cNvSpPr>
              <p:nvPr/>
            </p:nvSpPr>
            <p:spPr bwMode="auto">
              <a:xfrm>
                <a:off x="3888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21" name="Group 45"/>
            <p:cNvGrpSpPr>
              <a:grpSpLocks/>
            </p:cNvGrpSpPr>
            <p:nvPr/>
          </p:nvGrpSpPr>
          <p:grpSpPr bwMode="auto">
            <a:xfrm>
              <a:off x="3456" y="5328"/>
              <a:ext cx="864" cy="720"/>
              <a:chOff x="3744" y="10800"/>
              <a:chExt cx="864" cy="720"/>
            </a:xfrm>
          </p:grpSpPr>
          <p:sp>
            <p:nvSpPr>
              <p:cNvPr id="50224" name="Line 48"/>
              <p:cNvSpPr>
                <a:spLocks noChangeShapeType="1"/>
              </p:cNvSpPr>
              <p:nvPr/>
            </p:nvSpPr>
            <p:spPr bwMode="auto">
              <a:xfrm flipV="1">
                <a:off x="3744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3" name="Line 47"/>
              <p:cNvSpPr>
                <a:spLocks noChangeShapeType="1"/>
              </p:cNvSpPr>
              <p:nvPr/>
            </p:nvSpPr>
            <p:spPr bwMode="auto">
              <a:xfrm>
                <a:off x="3744" y="11520"/>
                <a:ext cx="864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22" name="Freeform 46"/>
              <p:cNvSpPr>
                <a:spLocks/>
              </p:cNvSpPr>
              <p:nvPr/>
            </p:nvSpPr>
            <p:spPr bwMode="auto">
              <a:xfrm>
                <a:off x="3888" y="10872"/>
                <a:ext cx="288" cy="504"/>
              </a:xfrm>
              <a:custGeom>
                <a:avLst/>
                <a:gdLst/>
                <a:ahLst/>
                <a:cxnLst>
                  <a:cxn ang="0">
                    <a:pos x="0" y="504"/>
                  </a:cxn>
                  <a:cxn ang="0">
                    <a:pos x="144" y="72"/>
                  </a:cxn>
                  <a:cxn ang="0">
                    <a:pos x="288" y="504"/>
                  </a:cxn>
                </a:cxnLst>
                <a:rect l="0" t="0" r="r" b="b"/>
                <a:pathLst>
                  <a:path w="288" h="504">
                    <a:moveTo>
                      <a:pt x="0" y="504"/>
                    </a:moveTo>
                    <a:cubicBezTo>
                      <a:pt x="48" y="288"/>
                      <a:pt x="96" y="72"/>
                      <a:pt x="144" y="72"/>
                    </a:cubicBezTo>
                    <a:cubicBezTo>
                      <a:pt x="192" y="72"/>
                      <a:pt x="192" y="0"/>
                      <a:pt x="288" y="504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17" name="Group 41"/>
            <p:cNvGrpSpPr>
              <a:grpSpLocks/>
            </p:cNvGrpSpPr>
            <p:nvPr/>
          </p:nvGrpSpPr>
          <p:grpSpPr bwMode="auto">
            <a:xfrm>
              <a:off x="4752" y="3312"/>
              <a:ext cx="1008" cy="720"/>
              <a:chOff x="4896" y="8928"/>
              <a:chExt cx="1008" cy="720"/>
            </a:xfrm>
          </p:grpSpPr>
          <p:sp>
            <p:nvSpPr>
              <p:cNvPr id="50220" name="Line 44"/>
              <p:cNvSpPr>
                <a:spLocks noChangeShapeType="1"/>
              </p:cNvSpPr>
              <p:nvPr/>
            </p:nvSpPr>
            <p:spPr bwMode="auto">
              <a:xfrm flipV="1">
                <a:off x="4896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9" name="Line 43"/>
              <p:cNvSpPr>
                <a:spLocks noChangeShapeType="1"/>
              </p:cNvSpPr>
              <p:nvPr/>
            </p:nvSpPr>
            <p:spPr bwMode="auto">
              <a:xfrm>
                <a:off x="4896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8" name="Line 42"/>
              <p:cNvSpPr>
                <a:spLocks noChangeShapeType="1"/>
              </p:cNvSpPr>
              <p:nvPr/>
            </p:nvSpPr>
            <p:spPr bwMode="auto">
              <a:xfrm flipV="1">
                <a:off x="5184" y="9072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12" name="Group 36"/>
            <p:cNvGrpSpPr>
              <a:grpSpLocks/>
            </p:cNvGrpSpPr>
            <p:nvPr/>
          </p:nvGrpSpPr>
          <p:grpSpPr bwMode="auto">
            <a:xfrm>
              <a:off x="4752" y="4320"/>
              <a:ext cx="1008" cy="720"/>
              <a:chOff x="4896" y="9792"/>
              <a:chExt cx="1008" cy="720"/>
            </a:xfrm>
          </p:grpSpPr>
          <p:sp>
            <p:nvSpPr>
              <p:cNvPr id="50216" name="Line 40"/>
              <p:cNvSpPr>
                <a:spLocks noChangeShapeType="1"/>
              </p:cNvSpPr>
              <p:nvPr/>
            </p:nvSpPr>
            <p:spPr bwMode="auto">
              <a:xfrm flipV="1">
                <a:off x="4896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5" name="Line 39"/>
              <p:cNvSpPr>
                <a:spLocks noChangeShapeType="1"/>
              </p:cNvSpPr>
              <p:nvPr/>
            </p:nvSpPr>
            <p:spPr bwMode="auto">
              <a:xfrm>
                <a:off x="4896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4" name="Line 38"/>
              <p:cNvSpPr>
                <a:spLocks noChangeShapeType="1"/>
              </p:cNvSpPr>
              <p:nvPr/>
            </p:nvSpPr>
            <p:spPr bwMode="auto">
              <a:xfrm>
                <a:off x="5040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3" name="Line 37"/>
              <p:cNvSpPr>
                <a:spLocks noChangeShapeType="1"/>
              </p:cNvSpPr>
              <p:nvPr/>
            </p:nvSpPr>
            <p:spPr bwMode="auto">
              <a:xfrm flipV="1">
                <a:off x="5184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07" name="Group 31"/>
            <p:cNvGrpSpPr>
              <a:grpSpLocks/>
            </p:cNvGrpSpPr>
            <p:nvPr/>
          </p:nvGrpSpPr>
          <p:grpSpPr bwMode="auto">
            <a:xfrm>
              <a:off x="4752" y="5328"/>
              <a:ext cx="1008" cy="720"/>
              <a:chOff x="4896" y="10800"/>
              <a:chExt cx="1008" cy="720"/>
            </a:xfrm>
          </p:grpSpPr>
          <p:sp>
            <p:nvSpPr>
              <p:cNvPr id="50211" name="Line 35"/>
              <p:cNvSpPr>
                <a:spLocks noChangeShapeType="1"/>
              </p:cNvSpPr>
              <p:nvPr/>
            </p:nvSpPr>
            <p:spPr bwMode="auto">
              <a:xfrm flipV="1">
                <a:off x="4896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10" name="Line 34"/>
              <p:cNvSpPr>
                <a:spLocks noChangeShapeType="1"/>
              </p:cNvSpPr>
              <p:nvPr/>
            </p:nvSpPr>
            <p:spPr bwMode="auto">
              <a:xfrm>
                <a:off x="4896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9" name="Line 33"/>
              <p:cNvSpPr>
                <a:spLocks noChangeShapeType="1"/>
              </p:cNvSpPr>
              <p:nvPr/>
            </p:nvSpPr>
            <p:spPr bwMode="auto">
              <a:xfrm flipV="1">
                <a:off x="5184" y="10944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8" name="Freeform 32"/>
              <p:cNvSpPr>
                <a:spLocks/>
              </p:cNvSpPr>
              <p:nvPr/>
            </p:nvSpPr>
            <p:spPr bwMode="auto">
              <a:xfrm>
                <a:off x="5040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144" y="0"/>
                  </a:cxn>
                  <a:cxn ang="0">
                    <a:pos x="288" y="432"/>
                  </a:cxn>
                </a:cxnLst>
                <a:rect l="0" t="0" r="r" b="b"/>
                <a:pathLst>
                  <a:path w="288" h="432">
                    <a:moveTo>
                      <a:pt x="0" y="432"/>
                    </a:moveTo>
                    <a:cubicBezTo>
                      <a:pt x="48" y="216"/>
                      <a:pt x="96" y="0"/>
                      <a:pt x="144" y="0"/>
                    </a:cubicBezTo>
                    <a:cubicBezTo>
                      <a:pt x="192" y="0"/>
                      <a:pt x="240" y="216"/>
                      <a:pt x="288" y="432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203" name="Group 27"/>
            <p:cNvGrpSpPr>
              <a:grpSpLocks/>
            </p:cNvGrpSpPr>
            <p:nvPr/>
          </p:nvGrpSpPr>
          <p:grpSpPr bwMode="auto">
            <a:xfrm>
              <a:off x="6192" y="3312"/>
              <a:ext cx="1008" cy="720"/>
              <a:chOff x="6048" y="8928"/>
              <a:chExt cx="1008" cy="720"/>
            </a:xfrm>
          </p:grpSpPr>
          <p:sp>
            <p:nvSpPr>
              <p:cNvPr id="50206" name="Line 30"/>
              <p:cNvSpPr>
                <a:spLocks noChangeShapeType="1"/>
              </p:cNvSpPr>
              <p:nvPr/>
            </p:nvSpPr>
            <p:spPr bwMode="auto">
              <a:xfrm flipV="1">
                <a:off x="6048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5" name="Line 29"/>
              <p:cNvSpPr>
                <a:spLocks noChangeShapeType="1"/>
              </p:cNvSpPr>
              <p:nvPr/>
            </p:nvSpPr>
            <p:spPr bwMode="auto">
              <a:xfrm>
                <a:off x="6048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4" name="Freeform 28"/>
              <p:cNvSpPr>
                <a:spLocks/>
              </p:cNvSpPr>
              <p:nvPr/>
            </p:nvSpPr>
            <p:spPr bwMode="auto">
              <a:xfrm>
                <a:off x="6192" y="9072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88" y="72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98" name="Group 22"/>
            <p:cNvGrpSpPr>
              <a:grpSpLocks/>
            </p:cNvGrpSpPr>
            <p:nvPr/>
          </p:nvGrpSpPr>
          <p:grpSpPr bwMode="auto">
            <a:xfrm>
              <a:off x="6192" y="4320"/>
              <a:ext cx="1008" cy="720"/>
              <a:chOff x="6048" y="9792"/>
              <a:chExt cx="1008" cy="720"/>
            </a:xfrm>
          </p:grpSpPr>
          <p:sp>
            <p:nvSpPr>
              <p:cNvPr id="50202" name="Line 26"/>
              <p:cNvSpPr>
                <a:spLocks noChangeShapeType="1"/>
              </p:cNvSpPr>
              <p:nvPr/>
            </p:nvSpPr>
            <p:spPr bwMode="auto">
              <a:xfrm flipV="1">
                <a:off x="6048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1" name="Line 25"/>
              <p:cNvSpPr>
                <a:spLocks noChangeShapeType="1"/>
              </p:cNvSpPr>
              <p:nvPr/>
            </p:nvSpPr>
            <p:spPr bwMode="auto">
              <a:xfrm>
                <a:off x="6048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200" name="Line 24"/>
              <p:cNvSpPr>
                <a:spLocks noChangeShapeType="1"/>
              </p:cNvSpPr>
              <p:nvPr/>
            </p:nvSpPr>
            <p:spPr bwMode="auto">
              <a:xfrm>
                <a:off x="6192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9" name="Freeform 23"/>
              <p:cNvSpPr>
                <a:spLocks/>
              </p:cNvSpPr>
              <p:nvPr/>
            </p:nvSpPr>
            <p:spPr bwMode="auto">
              <a:xfrm>
                <a:off x="6336" y="9936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40" y="216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93" name="Group 17"/>
            <p:cNvGrpSpPr>
              <a:grpSpLocks/>
            </p:cNvGrpSpPr>
            <p:nvPr/>
          </p:nvGrpSpPr>
          <p:grpSpPr bwMode="auto">
            <a:xfrm>
              <a:off x="6192" y="5328"/>
              <a:ext cx="1008" cy="720"/>
              <a:chOff x="6048" y="10800"/>
              <a:chExt cx="1008" cy="720"/>
            </a:xfrm>
          </p:grpSpPr>
          <p:sp>
            <p:nvSpPr>
              <p:cNvPr id="50197" name="Line 21"/>
              <p:cNvSpPr>
                <a:spLocks noChangeShapeType="1"/>
              </p:cNvSpPr>
              <p:nvPr/>
            </p:nvSpPr>
            <p:spPr bwMode="auto">
              <a:xfrm flipV="1">
                <a:off x="6048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6" name="Line 20"/>
              <p:cNvSpPr>
                <a:spLocks noChangeShapeType="1"/>
              </p:cNvSpPr>
              <p:nvPr/>
            </p:nvSpPr>
            <p:spPr bwMode="auto">
              <a:xfrm>
                <a:off x="6048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5" name="Freeform 19"/>
              <p:cNvSpPr>
                <a:spLocks/>
              </p:cNvSpPr>
              <p:nvPr/>
            </p:nvSpPr>
            <p:spPr bwMode="auto">
              <a:xfrm>
                <a:off x="6192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432"/>
                  </a:cxn>
                  <a:cxn ang="0">
                    <a:pos x="288" y="0"/>
                  </a:cxn>
                </a:cxnLst>
                <a:rect l="0" t="0" r="r" b="b"/>
                <a:pathLst>
                  <a:path w="288" h="432">
                    <a:moveTo>
                      <a:pt x="0" y="0"/>
                    </a:moveTo>
                    <a:cubicBezTo>
                      <a:pt x="48" y="216"/>
                      <a:pt x="96" y="432"/>
                      <a:pt x="144" y="432"/>
                    </a:cubicBezTo>
                    <a:cubicBezTo>
                      <a:pt x="192" y="432"/>
                      <a:pt x="240" y="216"/>
                      <a:pt x="288" y="0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4" name="Freeform 18"/>
              <p:cNvSpPr>
                <a:spLocks/>
              </p:cNvSpPr>
              <p:nvPr/>
            </p:nvSpPr>
            <p:spPr bwMode="auto">
              <a:xfrm>
                <a:off x="6192" y="10944"/>
                <a:ext cx="288" cy="432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144" y="0"/>
                  </a:cxn>
                  <a:cxn ang="0">
                    <a:pos x="288" y="432"/>
                  </a:cxn>
                </a:cxnLst>
                <a:rect l="0" t="0" r="r" b="b"/>
                <a:pathLst>
                  <a:path w="288" h="432">
                    <a:moveTo>
                      <a:pt x="0" y="432"/>
                    </a:moveTo>
                    <a:cubicBezTo>
                      <a:pt x="48" y="216"/>
                      <a:pt x="96" y="0"/>
                      <a:pt x="144" y="0"/>
                    </a:cubicBezTo>
                    <a:cubicBezTo>
                      <a:pt x="192" y="0"/>
                      <a:pt x="240" y="216"/>
                      <a:pt x="288" y="432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89" name="Group 13"/>
            <p:cNvGrpSpPr>
              <a:grpSpLocks/>
            </p:cNvGrpSpPr>
            <p:nvPr/>
          </p:nvGrpSpPr>
          <p:grpSpPr bwMode="auto">
            <a:xfrm>
              <a:off x="7632" y="3312"/>
              <a:ext cx="1008" cy="720"/>
              <a:chOff x="7344" y="8928"/>
              <a:chExt cx="1008" cy="720"/>
            </a:xfrm>
          </p:grpSpPr>
          <p:sp>
            <p:nvSpPr>
              <p:cNvPr id="50192" name="Line 16"/>
              <p:cNvSpPr>
                <a:spLocks noChangeShapeType="1"/>
              </p:cNvSpPr>
              <p:nvPr/>
            </p:nvSpPr>
            <p:spPr bwMode="auto">
              <a:xfrm flipV="1">
                <a:off x="7344" y="8928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1" name="Line 15"/>
              <p:cNvSpPr>
                <a:spLocks noChangeShapeType="1"/>
              </p:cNvSpPr>
              <p:nvPr/>
            </p:nvSpPr>
            <p:spPr bwMode="auto">
              <a:xfrm>
                <a:off x="7344" y="9648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90" name="Oval 14"/>
              <p:cNvSpPr>
                <a:spLocks noChangeArrowheads="1"/>
              </p:cNvSpPr>
              <p:nvPr/>
            </p:nvSpPr>
            <p:spPr bwMode="auto">
              <a:xfrm>
                <a:off x="7488" y="9072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84" name="Group 8"/>
            <p:cNvGrpSpPr>
              <a:grpSpLocks/>
            </p:cNvGrpSpPr>
            <p:nvPr/>
          </p:nvGrpSpPr>
          <p:grpSpPr bwMode="auto">
            <a:xfrm>
              <a:off x="7632" y="4320"/>
              <a:ext cx="1008" cy="720"/>
              <a:chOff x="7344" y="9792"/>
              <a:chExt cx="1008" cy="720"/>
            </a:xfrm>
          </p:grpSpPr>
          <p:sp>
            <p:nvSpPr>
              <p:cNvPr id="50188" name="Line 12"/>
              <p:cNvSpPr>
                <a:spLocks noChangeShapeType="1"/>
              </p:cNvSpPr>
              <p:nvPr/>
            </p:nvSpPr>
            <p:spPr bwMode="auto">
              <a:xfrm flipV="1">
                <a:off x="7344" y="9792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7" name="Line 11"/>
              <p:cNvSpPr>
                <a:spLocks noChangeShapeType="1"/>
              </p:cNvSpPr>
              <p:nvPr/>
            </p:nvSpPr>
            <p:spPr bwMode="auto">
              <a:xfrm>
                <a:off x="7344" y="10512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6" name="Oval 10"/>
              <p:cNvSpPr>
                <a:spLocks noChangeArrowheads="1"/>
              </p:cNvSpPr>
              <p:nvPr/>
            </p:nvSpPr>
            <p:spPr bwMode="auto">
              <a:xfrm>
                <a:off x="7488" y="9936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5" name="Line 9"/>
              <p:cNvSpPr>
                <a:spLocks noChangeShapeType="1"/>
              </p:cNvSpPr>
              <p:nvPr/>
            </p:nvSpPr>
            <p:spPr bwMode="auto">
              <a:xfrm>
                <a:off x="7488" y="9936"/>
                <a:ext cx="432" cy="4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0179" name="Group 3"/>
            <p:cNvGrpSpPr>
              <a:grpSpLocks/>
            </p:cNvGrpSpPr>
            <p:nvPr/>
          </p:nvGrpSpPr>
          <p:grpSpPr bwMode="auto">
            <a:xfrm>
              <a:off x="7632" y="5328"/>
              <a:ext cx="1008" cy="720"/>
              <a:chOff x="7344" y="10800"/>
              <a:chExt cx="1008" cy="720"/>
            </a:xfrm>
          </p:grpSpPr>
          <p:sp>
            <p:nvSpPr>
              <p:cNvPr id="50183" name="Line 7"/>
              <p:cNvSpPr>
                <a:spLocks noChangeShapeType="1"/>
              </p:cNvSpPr>
              <p:nvPr/>
            </p:nvSpPr>
            <p:spPr bwMode="auto">
              <a:xfrm flipV="1">
                <a:off x="7344" y="10800"/>
                <a:ext cx="0" cy="72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2" name="Line 6"/>
              <p:cNvSpPr>
                <a:spLocks noChangeShapeType="1"/>
              </p:cNvSpPr>
              <p:nvPr/>
            </p:nvSpPr>
            <p:spPr bwMode="auto">
              <a:xfrm>
                <a:off x="7344" y="11520"/>
                <a:ext cx="1008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1" name="Oval 5"/>
              <p:cNvSpPr>
                <a:spLocks noChangeArrowheads="1"/>
              </p:cNvSpPr>
              <p:nvPr/>
            </p:nvSpPr>
            <p:spPr bwMode="auto">
              <a:xfrm>
                <a:off x="7488" y="10944"/>
                <a:ext cx="476" cy="533"/>
              </a:xfrm>
              <a:prstGeom prst="ellips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180" name="Freeform 4"/>
              <p:cNvSpPr>
                <a:spLocks/>
              </p:cNvSpPr>
              <p:nvPr/>
            </p:nvSpPr>
            <p:spPr bwMode="auto">
              <a:xfrm>
                <a:off x="7488" y="10800"/>
                <a:ext cx="336" cy="576"/>
              </a:xfrm>
              <a:custGeom>
                <a:avLst/>
                <a:gdLst/>
                <a:ahLst/>
                <a:cxnLst>
                  <a:cxn ang="0">
                    <a:pos x="0" y="576"/>
                  </a:cxn>
                  <a:cxn ang="0">
                    <a:pos x="144" y="0"/>
                  </a:cxn>
                  <a:cxn ang="0">
                    <a:pos x="288" y="576"/>
                  </a:cxn>
                </a:cxnLst>
                <a:rect l="0" t="0" r="r" b="b"/>
                <a:pathLst>
                  <a:path w="336" h="576">
                    <a:moveTo>
                      <a:pt x="0" y="576"/>
                    </a:moveTo>
                    <a:cubicBezTo>
                      <a:pt x="48" y="288"/>
                      <a:pt x="96" y="0"/>
                      <a:pt x="144" y="0"/>
                    </a:cubicBezTo>
                    <a:cubicBezTo>
                      <a:pt x="192" y="0"/>
                      <a:pt x="336" y="480"/>
                      <a:pt x="288" y="576"/>
                    </a:cubicBez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50232" name="Rectangle 56"/>
          <p:cNvSpPr>
            <a:spLocks noChangeArrowheads="1"/>
          </p:cNvSpPr>
          <p:nvPr/>
        </p:nvSpPr>
        <p:spPr bwMode="auto">
          <a:xfrm>
            <a:off x="214282" y="4071942"/>
            <a:ext cx="87154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Рассмотрим алгоритм формирования задач по алгебре, относящихся к разделам, связанных с решением уравнений, на основе схемы «понятия – операции»: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 1: принимаем, что X =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2: sin X = sin (a).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Шаг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3: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|sin(a)|.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Тогда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ln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sinX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| =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и в результате можно получить один из вариантов задачи по формированию  нелинейного алгебраического уравнения.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714348" y="142852"/>
            <a:ext cx="766389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(технологии введения элементарных функций).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формирования агрегатов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714356"/>
          <a:ext cx="8072493" cy="975360"/>
        </p:xfrm>
        <a:graphic>
          <a:graphicData uri="http://schemas.openxmlformats.org/drawingml/2006/table">
            <a:tbl>
              <a:tblPr/>
              <a:tblGrid>
                <a:gridCol w="1214446"/>
                <a:gridCol w="1357680"/>
                <a:gridCol w="1833168"/>
                <a:gridCol w="1589148"/>
                <a:gridCol w="855364"/>
                <a:gridCol w="1222687"/>
              </a:tblGrid>
              <a:tr h="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Операции Функции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cap="all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en-US" sz="1600" cap="all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600" cap="all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400" cap="all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+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– cos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sin x * </a:t>
                      </a: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tg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exp(sin x)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os x – sin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ctg x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exp(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cos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 x)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71472" y="1857364"/>
            <a:ext cx="81439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 smtClean="0">
                <a:latin typeface="Times New Roman"/>
                <a:ea typeface="Times New Roman"/>
              </a:rPr>
              <a:t>К определению классических и «обобщенных» тригонометрических функций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0" y="2276588"/>
          <a:ext cx="8072495" cy="4295684"/>
        </p:xfrm>
        <a:graphic>
          <a:graphicData uri="http://schemas.openxmlformats.org/drawingml/2006/table">
            <a:tbl>
              <a:tblPr/>
              <a:tblGrid>
                <a:gridCol w="2127694"/>
                <a:gridCol w="1527531"/>
                <a:gridCol w="1406982"/>
                <a:gridCol w="1467257"/>
                <a:gridCol w="1543031"/>
              </a:tblGrid>
              <a:tr h="35719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Окружность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Эллипс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Гипербола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Экспонента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Синусоида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5294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in x – классический (круговой)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sin x – эллиптический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 – гиперболический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sin x – экспоненциальный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  Ssin x – «синусоидальный» 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23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os x – классический (круговой)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cos x – эллиптический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 – гиперболический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cos x –экспоненциальный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Scos x – «синусоидальный» косинус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435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g x, ctg x – классические (круговые)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tg x, ctg x –эллиптические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h x,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th x – гиперболические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txp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tg x,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exp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ctg x – экспоненциальные тангенс и котангенс</a:t>
                      </a: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Stg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Sctg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– синусоидальные тангенс и котангенс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235" marR="662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071546"/>
          <a:ext cx="8786875" cy="4916836"/>
        </p:xfrm>
        <a:graphic>
          <a:graphicData uri="http://schemas.openxmlformats.org/drawingml/2006/table">
            <a:tbl>
              <a:tblPr/>
              <a:tblGrid>
                <a:gridCol w="1456809"/>
                <a:gridCol w="1456809"/>
                <a:gridCol w="1591123"/>
                <a:gridCol w="1464323"/>
                <a:gridCol w="1464323"/>
                <a:gridCol w="1353488"/>
              </a:tblGrid>
              <a:tr h="72571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 как базисная наука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Теоретические основы электротехники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Схемо-техника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Теория автоматического управления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Системный анализ и принятие решений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Защита информации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590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Базисное понятие – уравнение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электрических цепей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электронных цепей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динамики систем</a:t>
                      </a: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систем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Уравнения компьютерных сетей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326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Базисные операции – </a:t>
                      </a: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im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dt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пределов или производных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асимптотических свойств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предельных свойств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714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Базисные методы – интегральные преобразования Фурье или Лапласа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частотных или передаточных характеристик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Анализ частотных свойств, вычисление передаточных характеристик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Вычисление асимптот процессов, вывод соотношений для частотных или передаточных функций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Модели принятия решений с помощью частотных свойств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Модели компьютерных сетей на основе частотных свойств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214" marR="402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8596" y="142852"/>
            <a:ext cx="835824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03200" algn="ctr">
              <a:lnSpc>
                <a:spcPct val="116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Характеристика применения математического фундамента для описания базисных моделей  методов </a:t>
            </a:r>
            <a:r>
              <a:rPr lang="ru-RU" sz="1600" dirty="0" err="1" smtClean="0">
                <a:latin typeface="Times New Roman"/>
                <a:ea typeface="Times New Roman"/>
              </a:rPr>
              <a:t>общепрофессиональных</a:t>
            </a:r>
            <a:r>
              <a:rPr lang="ru-RU" sz="1600" dirty="0" smtClean="0">
                <a:latin typeface="Times New Roman"/>
                <a:ea typeface="Times New Roman"/>
              </a:rPr>
              <a:t> дисциплин</a:t>
            </a:r>
            <a:endParaRPr lang="ru-RU" sz="1050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357290" y="142852"/>
            <a:ext cx="6429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СОЗДАНИЕ ИНТЕЛЛЕКТУАЛЬНЫХ ТЕХНОЛОГИЙ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642918"/>
            <a:ext cx="84296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трех составляющих: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моделей объектов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предметной области, 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методов 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лиза объектов,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методов синтеза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новых объектов, формируемых интеллектуальными технологиями.</a:t>
            </a:r>
          </a:p>
        </p:txBody>
      </p:sp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642910" y="2071678"/>
            <a:ext cx="7429552" cy="3286148"/>
            <a:chOff x="1584" y="5184"/>
            <a:chExt cx="7344" cy="3168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5472" y="5184"/>
              <a:ext cx="3456" cy="2160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Синтез новых объектов методами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математики 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информатики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388" name="AutoShape 4"/>
            <p:cNvSpPr>
              <a:spLocks noChangeArrowheads="1"/>
            </p:cNvSpPr>
            <p:nvPr/>
          </p:nvSpPr>
          <p:spPr bwMode="auto">
            <a:xfrm>
              <a:off x="4608" y="6912"/>
              <a:ext cx="2016" cy="1440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анализ объектов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389" name="AutoShape 5"/>
            <p:cNvSpPr>
              <a:spLocks noChangeArrowheads="1"/>
            </p:cNvSpPr>
            <p:nvPr/>
          </p:nvSpPr>
          <p:spPr bwMode="auto">
            <a:xfrm>
              <a:off x="1584" y="5328"/>
              <a:ext cx="3888" cy="1872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Математические 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информационные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модели объектов предметной области</a:t>
              </a:r>
              <a:endPara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928662" y="5786454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Триада «модели – анализ – синтез» - объект интеллектуальных технологий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2548401" y="59323"/>
            <a:ext cx="4047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Генерация знаний в образовании и науке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249" name="Group 1"/>
          <p:cNvGrpSpPr>
            <a:grpSpLocks/>
          </p:cNvGrpSpPr>
          <p:nvPr/>
        </p:nvGrpSpPr>
        <p:grpSpPr bwMode="auto">
          <a:xfrm>
            <a:off x="1357290" y="1500174"/>
            <a:ext cx="6429420" cy="4143404"/>
            <a:chOff x="2298" y="5826"/>
            <a:chExt cx="3498" cy="2632"/>
          </a:xfrm>
        </p:grpSpPr>
        <p:sp>
          <p:nvSpPr>
            <p:cNvPr id="53256" name="AutoShape 8"/>
            <p:cNvSpPr>
              <a:spLocks noChangeArrowheads="1"/>
            </p:cNvSpPr>
            <p:nvPr/>
          </p:nvSpPr>
          <p:spPr bwMode="auto">
            <a:xfrm>
              <a:off x="2298" y="5826"/>
              <a:ext cx="3498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ПРИНЦИПЫ ГЕНЕРАЦИИ ЗНАНИЙ: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5" name="AutoShape 7"/>
            <p:cNvSpPr>
              <a:spLocks noChangeArrowheads="1"/>
            </p:cNvSpPr>
            <p:nvPr/>
          </p:nvSpPr>
          <p:spPr bwMode="auto">
            <a:xfrm>
              <a:off x="2298" y="6231"/>
              <a:ext cx="1589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историчности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4" name="AutoShape 6"/>
            <p:cNvSpPr>
              <a:spLocks noChangeArrowheads="1"/>
            </p:cNvSpPr>
            <p:nvPr/>
          </p:nvSpPr>
          <p:spPr bwMode="auto">
            <a:xfrm>
              <a:off x="2298" y="6636"/>
              <a:ext cx="1361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аналогий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3" name="AutoShape 5"/>
            <p:cNvSpPr>
              <a:spLocks noChangeArrowheads="1"/>
            </p:cNvSpPr>
            <p:nvPr/>
          </p:nvSpPr>
          <p:spPr bwMode="auto">
            <a:xfrm>
              <a:off x="2298" y="7041"/>
              <a:ext cx="2310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экстраполирования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2" name="AutoShape 4"/>
            <p:cNvSpPr>
              <a:spLocks noChangeArrowheads="1"/>
            </p:cNvSpPr>
            <p:nvPr/>
          </p:nvSpPr>
          <p:spPr bwMode="auto">
            <a:xfrm>
              <a:off x="2299" y="7430"/>
              <a:ext cx="2988" cy="22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системной категориальности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1" name="AutoShape 3"/>
            <p:cNvSpPr>
              <a:spLocks noChangeArrowheads="1"/>
            </p:cNvSpPr>
            <p:nvPr/>
          </p:nvSpPr>
          <p:spPr bwMode="auto">
            <a:xfrm>
              <a:off x="2298" y="7851"/>
              <a:ext cx="1903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интегративности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0" name="AutoShape 2"/>
            <p:cNvSpPr>
              <a:spLocks noChangeArrowheads="1"/>
            </p:cNvSpPr>
            <p:nvPr/>
          </p:nvSpPr>
          <p:spPr bwMode="auto">
            <a:xfrm>
              <a:off x="2298" y="8256"/>
              <a:ext cx="1767" cy="20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2E2E2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E2E2"/>
              </a:extrusionClr>
            </a:sp3d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spAutoFit/>
              <a:flatTx/>
            </a:bodyPr>
            <a:lstStyle/>
            <a:p>
              <a:pPr marL="0" marR="0" lvl="0" indent="20320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другие принципы </a:t>
              </a:r>
              <a:endParaRPr kumimoji="0" lang="ru-RU" sz="4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214282" y="500042"/>
            <a:ext cx="89297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создает  новые знания как  интеллектуальные продукты в различных сферах человеческой деятельности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42852"/>
            <a:ext cx="80724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/>
                <a:ea typeface="Times New Roman"/>
              </a:rPr>
              <a:t>Оценки характеристик инновационных технологий генераций знаний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799470"/>
          <a:ext cx="8429684" cy="5701364"/>
        </p:xfrm>
        <a:graphic>
          <a:graphicData uri="http://schemas.openxmlformats.org/drawingml/2006/table">
            <a:tbl>
              <a:tblPr/>
              <a:tblGrid>
                <a:gridCol w="2280610"/>
                <a:gridCol w="2809011"/>
                <a:gridCol w="3340063"/>
              </a:tblGrid>
              <a:tr h="427789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Область знаний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Технологии генерации знаний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новых знаний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579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Математика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1.Историко-логические технологии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Системно-логическиетехнологии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655" marR="71755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Экстенсивные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знания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marL="300355" marR="71755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00355" marR="71755" indent="-2286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 Знания системно-категориальной общности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684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Историко-логическая технология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Экстенсивные результаты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684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Интегрирующие технологии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Уравнения математической физики химических процессов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7263">
                <a:tc>
                  <a:txBody>
                    <a:bodyPr/>
                    <a:lstStyle/>
                    <a:p>
                      <a:pPr marL="71755" marR="7175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Электроника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Историко-логические технологии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Интегрирующие технологии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Электронная эмиссия, полупроводниковые эффекты (приборы) Квантовые эффекты и квантовые вычисления на основе квантовой механики и вычислительных методов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42844" y="97673"/>
            <a:ext cx="88583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оценки уровней компетентности и уровней интеллектуальных технологий выпускников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Интервальные уровни владения компетенциями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183020"/>
          <a:ext cx="8429684" cy="4389120"/>
        </p:xfrm>
        <a:graphic>
          <a:graphicData uri="http://schemas.openxmlformats.org/drawingml/2006/table">
            <a:tbl>
              <a:tblPr/>
              <a:tblGrid>
                <a:gridCol w="577610"/>
                <a:gridCol w="2913722"/>
                <a:gridCol w="4938352"/>
              </a:tblGrid>
              <a:tr h="191289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Минимальный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уровень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сформированности  компетенций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(владение «</a:t>
                      </a: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прямыми технологиями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»)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как знаний, умений и навыков обеспечивает решение типовых задач, предусмотренных основными образовательными программами (ООП) ВПО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35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Times New Roman"/>
                        </a:rPr>
                        <a:t>Верхний уровень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владения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компетенциями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соответствует  владению  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«прямыми  и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обратными технологиями»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как технологиями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решения типовых и нестандартных задач.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МОДЕЛИ ПРОЦЕССОВ</a:t>
            </a:r>
            <a:endParaRPr lang="ru-RU" dirty="0"/>
          </a:p>
          <a:p>
            <a:pPr algn="ctr"/>
            <a:r>
              <a:rPr lang="ru-RU" b="1" dirty="0"/>
              <a:t> «ИДЕНТИФИКАЦИИ – ОБУЧЕНИЯ – КОНТРОЛЯ»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61620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Моделирование – </a:t>
            </a:r>
            <a:r>
              <a:rPr lang="ru-RU" sz="2000" dirty="0"/>
              <a:t>метод исследования на основе принципов подобия.</a:t>
            </a:r>
          </a:p>
          <a:p>
            <a:pPr algn="just"/>
            <a:r>
              <a:rPr lang="ru-RU" sz="2000" b="1" dirty="0"/>
              <a:t>Подобие </a:t>
            </a:r>
            <a:r>
              <a:rPr lang="ru-RU" sz="2000" dirty="0"/>
              <a:t>в теории знаний реализуется на основе структур языков, грамматик, текстов и </a:t>
            </a:r>
            <a:r>
              <a:rPr lang="ru-RU" sz="2000" dirty="0" smtClean="0"/>
              <a:t>др.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1991411"/>
              </p:ext>
            </p:extLst>
          </p:nvPr>
        </p:nvGraphicFramePr>
        <p:xfrm>
          <a:off x="539552" y="1988840"/>
          <a:ext cx="8208913" cy="45744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531526"/>
                <a:gridCol w="1431225"/>
                <a:gridCol w="1456232"/>
                <a:gridCol w="1404551"/>
                <a:gridCol w="1385379"/>
              </a:tblGrid>
              <a:tr h="26623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grid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Модели знаний, умений, навыков (ЗУН)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Интеллектуальные </a:t>
                      </a:r>
                      <a:endParaRPr lang="ru-RU" sz="105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технологии: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Объекты (Об)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Операции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(Оп)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Методы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(Мет)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Теории</a:t>
                      </a:r>
                      <a:endParaRPr lang="ru-RU" sz="1050">
                        <a:effectLst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(Т)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1. Идентификации моделей ЗУН (Ид)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Ид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2. Обучения  </a:t>
                      </a:r>
                      <a:endParaRPr lang="ru-RU" sz="105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моделям ЗУН (ОБ)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5324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3. Навигации ЗУН (НВ)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НВ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5324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4. Контроля ЗУН обучающихся (Кн)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Об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Оп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Мет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Кн Т</a:t>
                      </a:r>
                      <a:endParaRPr lang="ru-RU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</a:tr>
              <a:tr h="798699">
                <a:tc gridSpan="5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 основе квалиметрии каждого из этапов формируются оценки качества, структура оценок определяется дифференцированно по категориям или интегративно в целом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111" marR="651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417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Пример</a:t>
            </a:r>
            <a:r>
              <a:rPr lang="ru-RU" sz="2800" dirty="0"/>
              <a:t> идентификации метода Гаусса для решения линейных уравнений. </a:t>
            </a:r>
            <a:r>
              <a:rPr lang="ru-RU" sz="2800" b="1" dirty="0"/>
              <a:t>Метод Гаусса</a:t>
            </a:r>
            <a:r>
              <a:rPr lang="ru-RU" sz="2800" dirty="0"/>
              <a:t> – это </a:t>
            </a:r>
            <a:r>
              <a:rPr lang="ru-RU" sz="2800" b="1" dirty="0">
                <a:solidFill>
                  <a:srgbClr val="FF0000"/>
                </a:solidFill>
              </a:rPr>
              <a:t>направленная последовательность</a:t>
            </a:r>
            <a:r>
              <a:rPr lang="ru-RU" sz="2800" dirty="0">
                <a:solidFill>
                  <a:srgbClr val="FF0000"/>
                </a:solidFill>
              </a:rPr>
              <a:t> линейных </a:t>
            </a:r>
            <a:r>
              <a:rPr lang="ru-RU" sz="2800" b="1" dirty="0">
                <a:solidFill>
                  <a:srgbClr val="FF0000"/>
                </a:solidFill>
              </a:rPr>
              <a:t>операций над строками матрицы</a:t>
            </a:r>
            <a:r>
              <a:rPr lang="ru-RU" sz="2800" dirty="0"/>
              <a:t> линейной алгебраической системы, позволяющая преобразовать исходную матрицу к верхней треугольной матрице (основа прямого хода метода Гаусса).</a:t>
            </a:r>
          </a:p>
          <a:p>
            <a:pPr algn="just"/>
            <a:r>
              <a:rPr lang="ru-RU" sz="2800" b="1" dirty="0"/>
              <a:t>Пример </a:t>
            </a:r>
            <a:r>
              <a:rPr lang="ru-RU" sz="2800" dirty="0"/>
              <a:t>идентификации методов решений уравнений на основе понятий собственных чисел и собственных элементов операторных уравнений. </a:t>
            </a:r>
            <a:r>
              <a:rPr lang="ru-RU" sz="2800" b="1" dirty="0"/>
              <a:t>Метод решения</a:t>
            </a:r>
            <a:r>
              <a:rPr lang="ru-RU" sz="2800" dirty="0"/>
              <a:t> – </a:t>
            </a:r>
            <a:r>
              <a:rPr lang="ru-RU" sz="2800" b="1" dirty="0">
                <a:solidFill>
                  <a:srgbClr val="FF0000"/>
                </a:solidFill>
              </a:rPr>
              <a:t>представление решения в виде линейной комбинации</a:t>
            </a:r>
            <a:r>
              <a:rPr lang="ru-RU" sz="2800" dirty="0"/>
              <a:t> собственных элементов с параметрами, являющимися функциями от собственных чисел.</a:t>
            </a:r>
          </a:p>
        </p:txBody>
      </p:sp>
    </p:spTree>
    <p:extLst>
      <p:ext uri="{BB962C8B-B14F-4D97-AF65-F5344CB8AC3E}">
        <p14:creationId xmlns:p14="http://schemas.microsoft.com/office/powerpoint/2010/main" xmlns="" val="106044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42852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ТЕОРИЯ ЗНАНИЙ И СОДЕРЖАНИЕ ОБРАЗОВАНИЯ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72132" y="428604"/>
            <a:ext cx="3481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/>
              <a:t>(как можно создавать содержание !)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857232"/>
          <a:ext cx="8643998" cy="2682240"/>
        </p:xfrm>
        <a:graphic>
          <a:graphicData uri="http://schemas.openxmlformats.org/drawingml/2006/table">
            <a:tbl>
              <a:tblPr/>
              <a:tblGrid>
                <a:gridCol w="2357454"/>
                <a:gridCol w="6286544"/>
              </a:tblGrid>
              <a:tr h="17577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Теория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совокупность методов.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30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Метод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направленная совокупность операций над объектами.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2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Объекты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основные категории научных знаний и дисциплин.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Категории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области  знаний   и   образовательной  дисциплины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784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Базисные категории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минимальные семейства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 категорий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: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объекты: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понятия, законы и др. как минимальная система образующих исходных понятий, законов и др.;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операции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(действия) как минимальную систему необходимых операций над понятиями;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– 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базисные методы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как направленные совокупности базисных операций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над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базисными объектами (понятиями, явлениями и др.).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1865" marR="51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500166" y="3571876"/>
            <a:ext cx="57864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Базисные категории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можно вводить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рекурсивн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071942"/>
            <a:ext cx="85011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Пример.</a:t>
            </a:r>
            <a:r>
              <a:rPr lang="ru-RU" i="1" dirty="0"/>
              <a:t> </a:t>
            </a:r>
            <a:r>
              <a:rPr lang="ru-RU" b="1" i="1" dirty="0"/>
              <a:t>Базисные объекты </a:t>
            </a:r>
            <a:r>
              <a:rPr lang="ru-RU" dirty="0"/>
              <a:t>различных уровней</a:t>
            </a:r>
            <a:r>
              <a:rPr lang="ru-RU" i="1" dirty="0"/>
              <a:t>: </a:t>
            </a:r>
            <a:r>
              <a:rPr lang="ru-RU" dirty="0"/>
              <a:t>числа и независимые числовые переменные; числовые функции (операторы, отображений), отображающие числовые множества друг на друга; уравнения, неравенства, включения, сравнения (синтетические конструкции), задающие отношения равенства, неравенства, «включенности», «сравнения» между числовыми переменными (среди которых могут быть неизвестные); абстрактные конструкции современной алгебры, функционального анализа, аксиоматические построения, где  наиболее высока понятийная роль базисных категорий.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Базисные операции </a:t>
            </a:r>
            <a:r>
              <a:rPr lang="ru-RU" dirty="0"/>
              <a:t>различных уровней:</a:t>
            </a:r>
            <a:r>
              <a:rPr lang="ru-RU" i="1" dirty="0"/>
              <a:t> </a:t>
            </a:r>
            <a:r>
              <a:rPr lang="ru-RU" dirty="0"/>
              <a:t>алгебраические операции над числами, функциями; функциональные преобразования; операции предельного перехода, которые являются основой для введения важных операций дифференцирования и интегрирования числовых функций; разложение функций по базисным элементам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857356" y="1428736"/>
            <a:ext cx="47863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Технология математического творчества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214414" y="1857364"/>
            <a:ext cx="6572296" cy="4357718"/>
            <a:chOff x="1296" y="8928"/>
            <a:chExt cx="4464" cy="4896"/>
          </a:xfrm>
        </p:grpSpPr>
        <p:sp>
          <p:nvSpPr>
            <p:cNvPr id="18435" name="Text Box 3"/>
            <p:cNvSpPr txBox="1">
              <a:spLocks noChangeArrowheads="1"/>
            </p:cNvSpPr>
            <p:nvPr/>
          </p:nvSpPr>
          <p:spPr bwMode="auto">
            <a:xfrm>
              <a:off x="1296" y="10080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Категоризация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базисных моделей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1296" y="8928"/>
              <a:ext cx="3168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Принципы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творчества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1728" y="10800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Определение </a:t>
              </a:r>
              <a:endParaRPr kumimoji="0" 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базисных методов (динамизм)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2160" y="11520"/>
              <a:ext cx="2592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Системность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2592" y="12096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Единство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2880" y="12672"/>
              <a:ext cx="244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Психологическая </a:t>
              </a:r>
              <a:endPara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готовность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3312" y="13392"/>
              <a:ext cx="244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Историзм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2304" y="979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 flipV="1">
              <a:off x="3888" y="9792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4464" y="9648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>
              <a:off x="4608" y="9648"/>
              <a:ext cx="0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4464" y="9504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>
              <a:off x="4896" y="9504"/>
              <a:ext cx="0" cy="25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4464" y="936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5184" y="9360"/>
              <a:ext cx="0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4464" y="9216"/>
              <a:ext cx="10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5472" y="9216"/>
              <a:ext cx="0" cy="4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</p:grp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1857356" y="6357958"/>
            <a:ext cx="47863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математического творчества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857356" y="142852"/>
            <a:ext cx="56435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ИНТЕЛЛЕКТУАЛЬНЫХ ТЕХНОЛОГИЙ (ИНТ) И ТЕОРИИ НАУЧНЫХ ЗНАНИЙ (ТНЗ)</a:t>
            </a: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(как формируются ИНТ)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2214546" y="1071546"/>
            <a:ext cx="4643470" cy="2643206"/>
            <a:chOff x="2016" y="6768"/>
            <a:chExt cx="7200" cy="3456"/>
          </a:xfrm>
        </p:grpSpPr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2016" y="6768"/>
              <a:ext cx="7200" cy="11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ПРИНЦИПЫ ФОРМИРОВАНИЯ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СИСТЕМНЫХ ИНТЕЛЛЕКТУАЛЬНЫХ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ТЕХНОЛОГИЙ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3312" y="7920"/>
              <a:ext cx="0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3312" y="9936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>
              <a:off x="3312" y="9648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3312" y="9216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3312" y="8928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>
              <a:off x="3312" y="8640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3312" y="8352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3744" y="8064"/>
              <a:ext cx="5472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целостности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идентифицируемости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алгоритмичности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передачи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генерации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kumimoji="0" 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принцип вариативных фундаментов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85720" y="3786190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Системный </a:t>
            </a:r>
            <a:r>
              <a:rPr lang="ru-RU" dirty="0" smtClean="0"/>
              <a:t>подход </a:t>
            </a:r>
            <a:r>
              <a:rPr lang="ru-RU" dirty="0"/>
              <a:t>к ИНТ базируется на принципах: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целостности» </a:t>
            </a:r>
            <a:r>
              <a:rPr lang="ru-RU" dirty="0"/>
              <a:t>как рассмотрение ИНТ в виде полного набора </a:t>
            </a:r>
            <a:r>
              <a:rPr lang="ru-RU" dirty="0" err="1"/>
              <a:t>интеллектуализующих</a:t>
            </a:r>
            <a:r>
              <a:rPr lang="ru-RU" dirty="0"/>
              <a:t> методов;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</a:t>
            </a:r>
            <a:r>
              <a:rPr lang="ru-RU" b="1" dirty="0" err="1"/>
              <a:t>идентифицируемости</a:t>
            </a:r>
            <a:r>
              <a:rPr lang="ru-RU" b="1" dirty="0"/>
              <a:t>»</a:t>
            </a:r>
            <a:r>
              <a:rPr lang="ru-RU" dirty="0"/>
              <a:t> как возможность выявления сущности ИНТ, используемых в науке;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</a:t>
            </a:r>
            <a:r>
              <a:rPr lang="ru-RU" b="1" dirty="0" err="1"/>
              <a:t>алгоритмичности</a:t>
            </a:r>
            <a:r>
              <a:rPr lang="ru-RU" b="1" dirty="0"/>
              <a:t>» </a:t>
            </a:r>
            <a:r>
              <a:rPr lang="ru-RU" dirty="0"/>
              <a:t>как представление ИНТ методов совокупностью операций (этапов или шагов); 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передачи»</a:t>
            </a:r>
            <a:r>
              <a:rPr lang="ru-RU" dirty="0"/>
              <a:t> как возможность формирования  ИНТ у обучающихся; </a:t>
            </a:r>
          </a:p>
          <a:p>
            <a:pPr marL="457200" indent="180000">
              <a:buFont typeface="Arial" pitchFamily="34" charset="0"/>
              <a:buChar char="•"/>
            </a:pPr>
            <a:r>
              <a:rPr lang="ru-RU" b="1" dirty="0" smtClean="0"/>
              <a:t>«</a:t>
            </a:r>
            <a:r>
              <a:rPr lang="ru-RU" b="1" dirty="0"/>
              <a:t>принцип генерации» </a:t>
            </a:r>
            <a:r>
              <a:rPr lang="ru-RU" dirty="0"/>
              <a:t>как возможность применения ИНТ для создания новых объектов научного труда.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142852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ПРИНЦИПЫ ТЕОРИИ ЗНАНИЙ И ОБРАЗОВАНИЕ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15074" y="428604"/>
            <a:ext cx="2251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«Что такое знания?»</a:t>
            </a:r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785794"/>
            <a:ext cx="878687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Иерархия фундаментов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интеллектуальных технологий: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гуманитарный фундамент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общий тип фундамента;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фундаменты областей научных знаний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– математических,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естественно-научных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физических, химических и др.;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фундаменты отраслевых научных знаний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18000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фактологический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фундамент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как основа системы знаний;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282603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Содержание учебной дисциплины</a:t>
            </a:r>
            <a:r>
              <a:rPr lang="ru-RU" dirty="0"/>
              <a:t> – это «проекция» содержания научной области знания на содержание учебной дисциплину соответствующего профиля.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3071810"/>
          <a:ext cx="8286808" cy="3491364"/>
        </p:xfrm>
        <a:graphic>
          <a:graphicData uri="http://schemas.openxmlformats.org/drawingml/2006/table">
            <a:tbl>
              <a:tblPr/>
              <a:tblGrid>
                <a:gridCol w="2446732"/>
                <a:gridCol w="1910054"/>
                <a:gridCol w="1964517"/>
                <a:gridCol w="1965505"/>
              </a:tblGrid>
              <a:tr h="796738">
                <a:tc>
                  <a:txBody>
                    <a:bodyPr/>
                    <a:lstStyle/>
                    <a:p>
                      <a:pPr indent="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Области знаний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Типы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фундаментов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cap="all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600" cap="all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Гуманита</a:t>
                      </a:r>
                      <a:r>
                        <a:rPr lang="en-US" sz="1600" i="1"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1600" i="1">
                          <a:latin typeface="Times New Roman"/>
                          <a:ea typeface="Times New Roman"/>
                        </a:rPr>
                        <a:t>ные науки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4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i="1" dirty="0" smtClean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Математический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Классическая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Математические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Математическая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Гуманитарный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Гуманитарно-математические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Классические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Гуманитарно-физические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 smtClean="0">
                          <a:latin typeface="Times New Roman"/>
                          <a:ea typeface="Times New Roman"/>
                        </a:rPr>
                        <a:t>Фактологический</a:t>
                      </a:r>
                      <a:r>
                        <a:rPr lang="ru-RU" sz="1600" i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i="1" dirty="0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математика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Фактологические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гуманитарные науки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Times New Roman"/>
                        </a:rPr>
                        <a:t>Фактологическая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18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. . .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Физический 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</a:rPr>
                        <a:t>фундамент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Физическая математика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Классическая Физика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59263" marR="592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59323"/>
            <a:ext cx="90011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МЕТОДЫ ФОРМИРОВАНИЯ СОДЕРЖАНИЯ УЧЕБНЫХ ДИСЦИПЛИН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357422" y="375802"/>
            <a:ext cx="685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(«Чему учатся студенты, как и чему их учат преподаватели ?»)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78579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Содержание учебных дисциплин – это реализация </a:t>
            </a:r>
            <a:r>
              <a:rPr lang="ru-RU" b="1" i="1" dirty="0"/>
              <a:t>трех категорий</a:t>
            </a:r>
            <a:r>
              <a:rPr lang="ru-RU" dirty="0"/>
              <a:t> научных областей знаний в содержание учебных дисциплин.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514484"/>
          <a:ext cx="8501122" cy="3657600"/>
        </p:xfrm>
        <a:graphic>
          <a:graphicData uri="http://schemas.openxmlformats.org/drawingml/2006/table">
            <a:tbl>
              <a:tblPr/>
              <a:tblGrid>
                <a:gridCol w="2000264"/>
                <a:gridCol w="6500858"/>
              </a:tblGrid>
              <a:tr h="43171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 dirty="0">
                          <a:latin typeface="Times New Roman"/>
                          <a:ea typeface="Times New Roman"/>
                        </a:rPr>
                        <a:t>базисные объекты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 базисные понятия, явления и другие базисные составляющие различного уровня сложности;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6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>
                          <a:latin typeface="Times New Roman"/>
                          <a:ea typeface="Times New Roman"/>
                        </a:rPr>
                        <a:t>базисные операции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над базисными объектами, представляющие минимальную совокупность операций над базисными объектами различных уровней сложности;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80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2400" spc="400" dirty="0">
                          <a:latin typeface="Times New Roman"/>
                          <a:ea typeface="Times New Roman"/>
                        </a:rPr>
                        <a:t>базисные методы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как минимальные целенаправленные совокупности базисных операций различных уровней сложности, формирующие новые объекты различных уровней сложности.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158" y="5216926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Пример.</a:t>
            </a:r>
            <a:r>
              <a:rPr lang="ru-RU" sz="2400" dirty="0"/>
              <a:t> Первые системные обобщения в области научного знания принадлежат великому русскому химику Д.И. Менделееву, которому удалось создать систему, «синтезирующую новые знаний»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5133</Words>
  <Application>Microsoft Office PowerPoint</Application>
  <PresentationFormat>Экран (4:3)</PresentationFormat>
  <Paragraphs>1008</Paragraphs>
  <Slides>44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6" baseType="lpstr">
      <vt:lpstr>Тема Office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</dc:creator>
  <cp:lastModifiedBy>RUSSIA</cp:lastModifiedBy>
  <cp:revision>17</cp:revision>
  <dcterms:created xsi:type="dcterms:W3CDTF">2012-02-08T16:18:38Z</dcterms:created>
  <dcterms:modified xsi:type="dcterms:W3CDTF">2012-02-09T10:13:28Z</dcterms:modified>
</cp:coreProperties>
</file>